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mo" panose="020B0604020202020204" charset="0"/>
      <p:regular r:id="rId27"/>
    </p:embeddedFont>
    <p:embeddedFont>
      <p:font typeface="Arimo Bold" panose="020B0604020202020204" charset="0"/>
      <p:regular r:id="rId28"/>
    </p:embeddedFont>
    <p:embeddedFont>
      <p:font typeface="Calibri" panose="020F0502020204030204" pitchFamily="34" charset="0"/>
      <p:regular r:id="rId29"/>
      <p:bold r:id="rId30"/>
      <p:italic r:id="rId31"/>
      <p:boldItalic r:id="rId32"/>
    </p:embeddedFont>
    <p:embeddedFont>
      <p:font typeface="Clear Sans Bold" panose="020B0604020202020204" charset="0"/>
      <p:regular r:id="rId33"/>
    </p:embeddedFont>
    <p:embeddedFont>
      <p:font typeface="Noto Serif Display Black" panose="020B0604020202020204"/>
      <p:regular r:id="rId34"/>
    </p:embeddedFont>
    <p:embeddedFont>
      <p:font typeface="Prompt Bold" panose="020B0604020202020204" charset="-34"/>
      <p:regular r:id="rId35"/>
    </p:embeddedFont>
    <p:embeddedFont>
      <p:font typeface="Prompt Light" panose="00000400000000000000" pitchFamily="2" charset="-34"/>
      <p:regular r:id="rId36"/>
    </p:embeddedFont>
    <p:embeddedFont>
      <p:font typeface="Prompt Light Bold" panose="020B0604020202020204" charset="-34"/>
      <p:regular r:id="rId37"/>
    </p:embeddedFont>
    <p:embeddedFont>
      <p:font typeface="Prompt Medium" panose="00000600000000000000" pitchFamily="2" charset="-34"/>
      <p:regular r:id="rId38"/>
    </p:embeddedFont>
    <p:embeddedFont>
      <p:font typeface="Prompt Medium Bold" panose="020B0604020202020204" charset="-3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1171" y="4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9.svg"/><Relationship Id="rId7" Type="http://schemas.openxmlformats.org/officeDocument/2006/relationships/image" Target="../media/image55.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1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gif"/><Relationship Id="rId4" Type="http://schemas.openxmlformats.org/officeDocument/2006/relationships/image" Target="../media/image67.sv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73.svg"/></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8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92.sv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6.sv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5.png"/><Relationship Id="rId7" Type="http://schemas.openxmlformats.org/officeDocument/2006/relationships/image" Target="../media/image95.pn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86.svg"/><Relationship Id="rId9"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46.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4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Freeform 2"/>
          <p:cNvSpPr/>
          <p:nvPr/>
        </p:nvSpPr>
        <p:spPr>
          <a:xfrm rot="-1773798">
            <a:off x="6075463" y="1184497"/>
            <a:ext cx="20418741" cy="15072744"/>
          </a:xfrm>
          <a:custGeom>
            <a:avLst/>
            <a:gdLst/>
            <a:ahLst/>
            <a:cxnLst/>
            <a:rect l="l" t="t" r="r" b="b"/>
            <a:pathLst>
              <a:path w="20418741" h="15072744">
                <a:moveTo>
                  <a:pt x="0" y="0"/>
                </a:moveTo>
                <a:lnTo>
                  <a:pt x="20418742" y="0"/>
                </a:lnTo>
                <a:lnTo>
                  <a:pt x="20418742" y="15072743"/>
                </a:lnTo>
                <a:lnTo>
                  <a:pt x="0" y="150727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30215" y="1750474"/>
            <a:ext cx="16185244" cy="3800475"/>
          </a:xfrm>
          <a:prstGeom prst="rect">
            <a:avLst/>
          </a:prstGeom>
        </p:spPr>
        <p:txBody>
          <a:bodyPr lIns="0" tIns="0" rIns="0" bIns="0" rtlCol="0" anchor="t">
            <a:spAutoFit/>
          </a:bodyPr>
          <a:lstStyle/>
          <a:p>
            <a:pPr>
              <a:lnSpc>
                <a:spcPts val="15000"/>
              </a:lnSpc>
            </a:pPr>
            <a:r>
              <a:rPr lang="en-US" sz="12500">
                <a:solidFill>
                  <a:srgbClr val="FFFFFF"/>
                </a:solidFill>
                <a:latin typeface="Prompt Bold"/>
              </a:rPr>
              <a:t>QUẢN LÝ QUÁN TRÀ SỮA</a:t>
            </a:r>
          </a:p>
        </p:txBody>
      </p:sp>
      <p:grpSp>
        <p:nvGrpSpPr>
          <p:cNvPr id="4" name="Group 4"/>
          <p:cNvGrpSpPr/>
          <p:nvPr/>
        </p:nvGrpSpPr>
        <p:grpSpPr>
          <a:xfrm>
            <a:off x="1028700" y="5724938"/>
            <a:ext cx="11411737" cy="1414525"/>
            <a:chOff x="0" y="0"/>
            <a:chExt cx="15215649" cy="1886034"/>
          </a:xfrm>
        </p:grpSpPr>
        <p:sp>
          <p:nvSpPr>
            <p:cNvPr id="5" name="TextBox 5"/>
            <p:cNvSpPr txBox="1"/>
            <p:nvPr/>
          </p:nvSpPr>
          <p:spPr>
            <a:xfrm>
              <a:off x="0" y="-47625"/>
              <a:ext cx="15215649" cy="1055158"/>
            </a:xfrm>
            <a:prstGeom prst="rect">
              <a:avLst/>
            </a:prstGeom>
          </p:spPr>
          <p:txBody>
            <a:bodyPr lIns="0" tIns="0" rIns="0" bIns="0" rtlCol="0" anchor="t">
              <a:spAutoFit/>
            </a:bodyPr>
            <a:lstStyle/>
            <a:p>
              <a:pPr>
                <a:lnSpc>
                  <a:spcPts val="6500"/>
                </a:lnSpc>
              </a:pPr>
              <a:r>
                <a:rPr lang="en-US" sz="5000">
                  <a:solidFill>
                    <a:srgbClr val="FFFFFF"/>
                  </a:solidFill>
                  <a:latin typeface="Prompt Medium"/>
                </a:rPr>
                <a:t>NHÓM 10</a:t>
              </a:r>
            </a:p>
          </p:txBody>
        </p:sp>
        <p:sp>
          <p:nvSpPr>
            <p:cNvPr id="6" name="TextBox 6"/>
            <p:cNvSpPr txBox="1"/>
            <p:nvPr/>
          </p:nvSpPr>
          <p:spPr>
            <a:xfrm>
              <a:off x="0" y="1238334"/>
              <a:ext cx="13487556" cy="647700"/>
            </a:xfrm>
            <a:prstGeom prst="rect">
              <a:avLst/>
            </a:prstGeom>
          </p:spPr>
          <p:txBody>
            <a:bodyPr lIns="0" tIns="0" rIns="0" bIns="0" rtlCol="0" anchor="t">
              <a:spAutoFit/>
            </a:bodyPr>
            <a:lstStyle/>
            <a:p>
              <a:pPr>
                <a:lnSpc>
                  <a:spcPts val="3900"/>
                </a:lnSpc>
                <a:spcBef>
                  <a:spcPct val="0"/>
                </a:spcBef>
              </a:pPr>
              <a:r>
                <a:rPr lang="en-US" sz="3000">
                  <a:solidFill>
                    <a:srgbClr val="FFFFFF"/>
                  </a:solidFill>
                  <a:latin typeface="Prompt Light"/>
                </a:rPr>
                <a:t>GIẢNG VIÊN HƯỚNG DẪN: TS. NGUYỄN THÀNH SƠN</a:t>
              </a:r>
            </a:p>
          </p:txBody>
        </p:sp>
      </p:grpSp>
      <p:sp>
        <p:nvSpPr>
          <p:cNvPr id="7" name="TextBox 7"/>
          <p:cNvSpPr txBox="1"/>
          <p:nvPr/>
        </p:nvSpPr>
        <p:spPr>
          <a:xfrm>
            <a:off x="12939057" y="8701818"/>
            <a:ext cx="4320243" cy="1215861"/>
          </a:xfrm>
          <a:prstGeom prst="rect">
            <a:avLst/>
          </a:prstGeom>
        </p:spPr>
        <p:txBody>
          <a:bodyPr lIns="0" tIns="0" rIns="0" bIns="0" rtlCol="0" anchor="t">
            <a:spAutoFit/>
          </a:bodyPr>
          <a:lstStyle/>
          <a:p>
            <a:pPr algn="r">
              <a:lnSpc>
                <a:spcPts val="3266"/>
              </a:lnSpc>
            </a:pPr>
            <a:r>
              <a:rPr lang="en-US" sz="2512">
                <a:solidFill>
                  <a:srgbClr val="FFFFFF"/>
                </a:solidFill>
                <a:latin typeface="Prompt Light Bold"/>
              </a:rPr>
              <a:t>LỚP: DBMS330284_23_1_03</a:t>
            </a:r>
          </a:p>
          <a:p>
            <a:pPr algn="r">
              <a:lnSpc>
                <a:spcPts val="3266"/>
              </a:lnSpc>
            </a:pPr>
            <a:endParaRPr lang="en-US" sz="2512">
              <a:solidFill>
                <a:srgbClr val="FFFFFF"/>
              </a:solidFill>
              <a:latin typeface="Prompt Light Bold"/>
            </a:endParaRPr>
          </a:p>
          <a:p>
            <a:pPr algn="r">
              <a:lnSpc>
                <a:spcPts val="3266"/>
              </a:lnSpc>
            </a:pPr>
            <a:endParaRPr lang="en-US" sz="2512">
              <a:solidFill>
                <a:srgbClr val="FFFFFF"/>
              </a:solidFill>
              <a:latin typeface="Prompt Light Bold"/>
            </a:endParaRPr>
          </a:p>
        </p:txBody>
      </p:sp>
      <p:sp>
        <p:nvSpPr>
          <p:cNvPr id="8" name="AutoShape 8"/>
          <p:cNvSpPr/>
          <p:nvPr/>
        </p:nvSpPr>
        <p:spPr>
          <a:xfrm>
            <a:off x="1028700" y="8253412"/>
            <a:ext cx="16230600" cy="0"/>
          </a:xfrm>
          <a:prstGeom prst="line">
            <a:avLst/>
          </a:prstGeom>
          <a:ln w="28575" cap="rnd">
            <a:solidFill>
              <a:srgbClr val="FFFFFF"/>
            </a:solidFill>
            <a:prstDash val="solid"/>
            <a:headEnd type="none" w="sm" len="sm"/>
            <a:tailEnd type="none" w="sm" len="sm"/>
          </a:ln>
        </p:spPr>
      </p:sp>
      <p:sp>
        <p:nvSpPr>
          <p:cNvPr id="9" name="TextBox 9"/>
          <p:cNvSpPr txBox="1"/>
          <p:nvPr/>
        </p:nvSpPr>
        <p:spPr>
          <a:xfrm>
            <a:off x="6115173" y="427990"/>
            <a:ext cx="6473891" cy="600710"/>
          </a:xfrm>
          <a:prstGeom prst="rect">
            <a:avLst/>
          </a:prstGeom>
        </p:spPr>
        <p:txBody>
          <a:bodyPr lIns="0" tIns="0" rIns="0" bIns="0" rtlCol="0" anchor="t">
            <a:spAutoFit/>
          </a:bodyPr>
          <a:lstStyle/>
          <a:p>
            <a:pPr>
              <a:lnSpc>
                <a:spcPts val="4809"/>
              </a:lnSpc>
              <a:spcBef>
                <a:spcPct val="0"/>
              </a:spcBef>
            </a:pPr>
            <a:r>
              <a:rPr lang="en-US" sz="3699">
                <a:solidFill>
                  <a:srgbClr val="FFFFFF"/>
                </a:solidFill>
                <a:latin typeface="Prompt Light Bold"/>
              </a:rPr>
              <a:t>BÁO CÁO DỰ ÁN CUỐI KỲ</a:t>
            </a:r>
          </a:p>
        </p:txBody>
      </p:sp>
      <p:sp>
        <p:nvSpPr>
          <p:cNvPr id="10" name="TextBox 10"/>
          <p:cNvSpPr txBox="1"/>
          <p:nvPr/>
        </p:nvSpPr>
        <p:spPr>
          <a:xfrm>
            <a:off x="1028700" y="8701818"/>
            <a:ext cx="5705868" cy="806450"/>
          </a:xfrm>
          <a:prstGeom prst="rect">
            <a:avLst/>
          </a:prstGeom>
        </p:spPr>
        <p:txBody>
          <a:bodyPr lIns="0" tIns="0" rIns="0" bIns="0" rtlCol="0" anchor="t">
            <a:spAutoFit/>
          </a:bodyPr>
          <a:lstStyle/>
          <a:p>
            <a:pPr>
              <a:lnSpc>
                <a:spcPts val="3249"/>
              </a:lnSpc>
            </a:pPr>
            <a:r>
              <a:rPr lang="en-US" sz="2499">
                <a:solidFill>
                  <a:srgbClr val="FFFFFF"/>
                </a:solidFill>
                <a:latin typeface="Prompt Light Bold"/>
              </a:rPr>
              <a:t>MÔN: HỆ QUẢN TRỊ CƠ SỞ DỮ LIỆU</a:t>
            </a:r>
          </a:p>
          <a:p>
            <a:pPr algn="ctr">
              <a:lnSpc>
                <a:spcPts val="3250"/>
              </a:lnSpc>
            </a:pPr>
            <a:endParaRPr lang="en-US" sz="2499">
              <a:solidFill>
                <a:srgbClr val="FFFFFF"/>
              </a:solidFill>
              <a:latin typeface="Prompt Light Bold"/>
            </a:endParaRPr>
          </a:p>
        </p:txBody>
      </p:sp>
    </p:spTree>
  </p:cSld>
  <p:clrMapOvr>
    <a:masterClrMapping/>
  </p:clrMapOvr>
  <p:timing>
    <p:tnLst>
      <p:par>
        <p:cTn id="1" dur="indefinite" restart="never" nodeType="tmRoot">
          <p:childTnLst>
            <p:cmd cmd="playFrom(0.0)">
              <p:cBhvr>
                <p:cTn id="2"/>
                <p:tgtEl>
                  <p:spTgt spid="11"/>
                </p:tgtEl>
              </p:cBhvr>
            </p:cmd>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0D37"/>
        </a:solidFill>
        <a:effectLst/>
      </p:bgPr>
    </p:bg>
    <p:spTree>
      <p:nvGrpSpPr>
        <p:cNvPr id="1" name=""/>
        <p:cNvGrpSpPr/>
        <p:nvPr/>
      </p:nvGrpSpPr>
      <p:grpSpPr>
        <a:xfrm>
          <a:off x="0" y="0"/>
          <a:ext cx="0" cy="0"/>
          <a:chOff x="0" y="0"/>
          <a:chExt cx="0" cy="0"/>
        </a:xfrm>
      </p:grpSpPr>
      <p:grpSp>
        <p:nvGrpSpPr>
          <p:cNvPr id="2" name="Group 2"/>
          <p:cNvGrpSpPr/>
          <p:nvPr/>
        </p:nvGrpSpPr>
        <p:grpSpPr>
          <a:xfrm>
            <a:off x="-263728" y="6198054"/>
            <a:ext cx="3574060" cy="4893721"/>
            <a:chOff x="0" y="0"/>
            <a:chExt cx="4765413" cy="6524962"/>
          </a:xfrm>
        </p:grpSpPr>
        <p:sp>
          <p:nvSpPr>
            <p:cNvPr id="3" name="Freeform 3"/>
            <p:cNvSpPr/>
            <p:nvPr/>
          </p:nvSpPr>
          <p:spPr>
            <a:xfrm flipH="1">
              <a:off x="308221" y="2444867"/>
              <a:ext cx="4457192" cy="4080095"/>
            </a:xfrm>
            <a:custGeom>
              <a:avLst/>
              <a:gdLst/>
              <a:ahLst/>
              <a:cxnLst/>
              <a:rect l="l" t="t" r="r" b="b"/>
              <a:pathLst>
                <a:path w="4457192" h="4080095">
                  <a:moveTo>
                    <a:pt x="4457192" y="0"/>
                  </a:moveTo>
                  <a:lnTo>
                    <a:pt x="0" y="0"/>
                  </a:lnTo>
                  <a:lnTo>
                    <a:pt x="0" y="4080095"/>
                  </a:lnTo>
                  <a:lnTo>
                    <a:pt x="4457192" y="4080095"/>
                  </a:lnTo>
                  <a:lnTo>
                    <a:pt x="4457192" y="0"/>
                  </a:lnTo>
                  <a:close/>
                </a:path>
              </a:pathLst>
            </a:custGeom>
            <a:blipFill>
              <a:blip r:embed="rId2"/>
              <a:stretch>
                <a:fillRect t="-507" b="-121304"/>
              </a:stretch>
            </a:blipFill>
          </p:spPr>
        </p:sp>
        <p:sp>
          <p:nvSpPr>
            <p:cNvPr id="4" name="Freeform 4"/>
            <p:cNvSpPr/>
            <p:nvPr/>
          </p:nvSpPr>
          <p:spPr>
            <a:xfrm>
              <a:off x="504015" y="589527"/>
              <a:ext cx="2406310" cy="1597188"/>
            </a:xfrm>
            <a:custGeom>
              <a:avLst/>
              <a:gdLst/>
              <a:ahLst/>
              <a:cxnLst/>
              <a:rect l="l" t="t" r="r" b="b"/>
              <a:pathLst>
                <a:path w="2406310" h="1597188">
                  <a:moveTo>
                    <a:pt x="0" y="0"/>
                  </a:moveTo>
                  <a:lnTo>
                    <a:pt x="2406309" y="0"/>
                  </a:lnTo>
                  <a:lnTo>
                    <a:pt x="2406309" y="1597188"/>
                  </a:lnTo>
                  <a:lnTo>
                    <a:pt x="0" y="1597188"/>
                  </a:lnTo>
                  <a:lnTo>
                    <a:pt x="0" y="0"/>
                  </a:lnTo>
                  <a:close/>
                </a:path>
              </a:pathLst>
            </a:custGeom>
            <a:blipFill>
              <a:blip r:embed="rId3"/>
              <a:stretch>
                <a:fillRect/>
              </a:stretch>
            </a:blipFill>
          </p:spPr>
        </p:sp>
        <p:sp>
          <p:nvSpPr>
            <p:cNvPr id="5" name="Freeform 5"/>
            <p:cNvSpPr/>
            <p:nvPr/>
          </p:nvSpPr>
          <p:spPr>
            <a:xfrm>
              <a:off x="1248814" y="0"/>
              <a:ext cx="578473" cy="589527"/>
            </a:xfrm>
            <a:custGeom>
              <a:avLst/>
              <a:gdLst/>
              <a:ahLst/>
              <a:cxnLst/>
              <a:rect l="l" t="t" r="r" b="b"/>
              <a:pathLst>
                <a:path w="578473" h="589527">
                  <a:moveTo>
                    <a:pt x="0" y="0"/>
                  </a:moveTo>
                  <a:lnTo>
                    <a:pt x="578473" y="0"/>
                  </a:lnTo>
                  <a:lnTo>
                    <a:pt x="578473" y="589527"/>
                  </a:lnTo>
                  <a:lnTo>
                    <a:pt x="0" y="589527"/>
                  </a:lnTo>
                  <a:lnTo>
                    <a:pt x="0" y="0"/>
                  </a:lnTo>
                  <a:close/>
                </a:path>
              </a:pathLst>
            </a:custGeom>
            <a:blipFill>
              <a:blip r:embed="rId4"/>
              <a:stretch>
                <a:fillRect/>
              </a:stretch>
            </a:blipFill>
          </p:spPr>
        </p:sp>
        <p:sp>
          <p:nvSpPr>
            <p:cNvPr id="6" name="Freeform 6"/>
            <p:cNvSpPr/>
            <p:nvPr/>
          </p:nvSpPr>
          <p:spPr>
            <a:xfrm>
              <a:off x="0" y="1556725"/>
              <a:ext cx="578473" cy="589527"/>
            </a:xfrm>
            <a:custGeom>
              <a:avLst/>
              <a:gdLst/>
              <a:ahLst/>
              <a:cxnLst/>
              <a:rect l="l" t="t" r="r" b="b"/>
              <a:pathLst>
                <a:path w="578473" h="589527">
                  <a:moveTo>
                    <a:pt x="0" y="0"/>
                  </a:moveTo>
                  <a:lnTo>
                    <a:pt x="578473" y="0"/>
                  </a:lnTo>
                  <a:lnTo>
                    <a:pt x="578473" y="589527"/>
                  </a:lnTo>
                  <a:lnTo>
                    <a:pt x="0" y="589527"/>
                  </a:lnTo>
                  <a:lnTo>
                    <a:pt x="0" y="0"/>
                  </a:lnTo>
                  <a:close/>
                </a:path>
              </a:pathLst>
            </a:custGeom>
            <a:blipFill>
              <a:blip r:embed="rId4"/>
              <a:stretch>
                <a:fillRect/>
              </a:stretch>
            </a:blipFill>
          </p:spPr>
        </p:sp>
        <p:sp>
          <p:nvSpPr>
            <p:cNvPr id="7" name="Freeform 7"/>
            <p:cNvSpPr/>
            <p:nvPr/>
          </p:nvSpPr>
          <p:spPr>
            <a:xfrm>
              <a:off x="3093746" y="1556725"/>
              <a:ext cx="578473" cy="589527"/>
            </a:xfrm>
            <a:custGeom>
              <a:avLst/>
              <a:gdLst/>
              <a:ahLst/>
              <a:cxnLst/>
              <a:rect l="l" t="t" r="r" b="b"/>
              <a:pathLst>
                <a:path w="578473" h="589527">
                  <a:moveTo>
                    <a:pt x="0" y="0"/>
                  </a:moveTo>
                  <a:lnTo>
                    <a:pt x="578473" y="0"/>
                  </a:lnTo>
                  <a:lnTo>
                    <a:pt x="578473" y="589527"/>
                  </a:lnTo>
                  <a:lnTo>
                    <a:pt x="0" y="589527"/>
                  </a:lnTo>
                  <a:lnTo>
                    <a:pt x="0" y="0"/>
                  </a:lnTo>
                  <a:close/>
                </a:path>
              </a:pathLst>
            </a:custGeom>
            <a:blipFill>
              <a:blip r:embed="rId4"/>
              <a:stretch>
                <a:fillRect/>
              </a:stretch>
            </a:blipFill>
          </p:spPr>
        </p:sp>
        <p:sp>
          <p:nvSpPr>
            <p:cNvPr id="8" name="Freeform 8"/>
            <p:cNvSpPr/>
            <p:nvPr/>
          </p:nvSpPr>
          <p:spPr>
            <a:xfrm>
              <a:off x="2804510" y="294763"/>
              <a:ext cx="578473" cy="589527"/>
            </a:xfrm>
            <a:custGeom>
              <a:avLst/>
              <a:gdLst/>
              <a:ahLst/>
              <a:cxnLst/>
              <a:rect l="l" t="t" r="r" b="b"/>
              <a:pathLst>
                <a:path w="578473" h="589527">
                  <a:moveTo>
                    <a:pt x="0" y="0"/>
                  </a:moveTo>
                  <a:lnTo>
                    <a:pt x="578473" y="0"/>
                  </a:lnTo>
                  <a:lnTo>
                    <a:pt x="578473" y="589527"/>
                  </a:lnTo>
                  <a:lnTo>
                    <a:pt x="0" y="589527"/>
                  </a:lnTo>
                  <a:lnTo>
                    <a:pt x="0" y="0"/>
                  </a:lnTo>
                  <a:close/>
                </a:path>
              </a:pathLst>
            </a:custGeom>
            <a:blipFill>
              <a:blip r:embed="rId4"/>
              <a:stretch>
                <a:fillRect/>
              </a:stretch>
            </a:blipFill>
          </p:spPr>
        </p:sp>
      </p:grpSp>
      <p:sp>
        <p:nvSpPr>
          <p:cNvPr id="9" name="Freeform 9"/>
          <p:cNvSpPr/>
          <p:nvPr/>
        </p:nvSpPr>
        <p:spPr>
          <a:xfrm>
            <a:off x="3574904" y="2376126"/>
            <a:ext cx="14045956" cy="6667932"/>
          </a:xfrm>
          <a:custGeom>
            <a:avLst/>
            <a:gdLst/>
            <a:ahLst/>
            <a:cxnLst/>
            <a:rect l="l" t="t" r="r" b="b"/>
            <a:pathLst>
              <a:path w="14045956" h="6667932">
                <a:moveTo>
                  <a:pt x="0" y="0"/>
                </a:moveTo>
                <a:lnTo>
                  <a:pt x="14045956" y="0"/>
                </a:lnTo>
                <a:lnTo>
                  <a:pt x="14045956" y="6667933"/>
                </a:lnTo>
                <a:lnTo>
                  <a:pt x="0" y="6667933"/>
                </a:lnTo>
                <a:lnTo>
                  <a:pt x="0" y="0"/>
                </a:lnTo>
                <a:close/>
              </a:path>
            </a:pathLst>
          </a:custGeom>
          <a:blipFill>
            <a:blip r:embed="rId5"/>
            <a:stretch>
              <a:fillRect/>
            </a:stretch>
          </a:blipFill>
        </p:spPr>
      </p:sp>
      <p:sp>
        <p:nvSpPr>
          <p:cNvPr id="10" name="TextBox 10"/>
          <p:cNvSpPr txBox="1"/>
          <p:nvPr/>
        </p:nvSpPr>
        <p:spPr>
          <a:xfrm>
            <a:off x="417436" y="1285831"/>
            <a:ext cx="14871526" cy="785495"/>
          </a:xfrm>
          <a:prstGeom prst="rect">
            <a:avLst/>
          </a:prstGeom>
        </p:spPr>
        <p:txBody>
          <a:bodyPr lIns="0" tIns="0" rIns="0" bIns="0" rtlCol="0" anchor="t">
            <a:spAutoFit/>
          </a:bodyPr>
          <a:lstStyle/>
          <a:p>
            <a:pPr>
              <a:lnSpc>
                <a:spcPts val="6369"/>
              </a:lnSpc>
              <a:spcBef>
                <a:spcPct val="0"/>
              </a:spcBef>
            </a:pPr>
            <a:r>
              <a:rPr lang="en-US" sz="4899">
                <a:solidFill>
                  <a:srgbClr val="FFFFFF"/>
                </a:solidFill>
                <a:latin typeface="Prompt Medium"/>
              </a:rPr>
              <a:t>2.1 Thiết kế cơ sở dữ liệu mức quan niệm</a:t>
            </a:r>
          </a:p>
        </p:txBody>
      </p:sp>
      <p:sp>
        <p:nvSpPr>
          <p:cNvPr id="11" name="TextBox 11"/>
          <p:cNvSpPr txBox="1"/>
          <p:nvPr/>
        </p:nvSpPr>
        <p:spPr>
          <a:xfrm>
            <a:off x="4680306" y="428625"/>
            <a:ext cx="10449874"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2: PHÂN TÍCH THIẾT KẾ HỆ THỐNG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Freeform 2"/>
          <p:cNvSpPr/>
          <p:nvPr/>
        </p:nvSpPr>
        <p:spPr>
          <a:xfrm rot="1754742">
            <a:off x="-16918000" y="-1227228"/>
            <a:ext cx="26398651" cy="19487005"/>
          </a:xfrm>
          <a:custGeom>
            <a:avLst/>
            <a:gdLst/>
            <a:ahLst/>
            <a:cxnLst/>
            <a:rect l="l" t="t" r="r" b="b"/>
            <a:pathLst>
              <a:path w="26398651" h="19487005">
                <a:moveTo>
                  <a:pt x="0" y="0"/>
                </a:moveTo>
                <a:lnTo>
                  <a:pt x="26398651" y="0"/>
                </a:lnTo>
                <a:lnTo>
                  <a:pt x="26398651" y="19487005"/>
                </a:lnTo>
                <a:lnTo>
                  <a:pt x="0" y="19487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4490" y="2255840"/>
            <a:ext cx="15890517" cy="7945258"/>
          </a:xfrm>
          <a:custGeom>
            <a:avLst/>
            <a:gdLst/>
            <a:ahLst/>
            <a:cxnLst/>
            <a:rect l="l" t="t" r="r" b="b"/>
            <a:pathLst>
              <a:path w="15890517" h="7945258">
                <a:moveTo>
                  <a:pt x="0" y="0"/>
                </a:moveTo>
                <a:lnTo>
                  <a:pt x="15890517" y="0"/>
                </a:lnTo>
                <a:lnTo>
                  <a:pt x="15890517" y="7945259"/>
                </a:lnTo>
                <a:lnTo>
                  <a:pt x="0" y="79452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71152" y="6086299"/>
            <a:ext cx="2376297" cy="4114800"/>
          </a:xfrm>
          <a:custGeom>
            <a:avLst/>
            <a:gdLst/>
            <a:ahLst/>
            <a:cxnLst/>
            <a:rect l="l" t="t" r="r" b="b"/>
            <a:pathLst>
              <a:path w="2376297" h="4114800">
                <a:moveTo>
                  <a:pt x="0" y="0"/>
                </a:moveTo>
                <a:lnTo>
                  <a:pt x="2376296" y="0"/>
                </a:lnTo>
                <a:lnTo>
                  <a:pt x="237629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0" y="1848502"/>
            <a:ext cx="6952527" cy="582930"/>
          </a:xfrm>
          <a:prstGeom prst="rect">
            <a:avLst/>
          </a:prstGeom>
        </p:spPr>
        <p:txBody>
          <a:bodyPr lIns="0" tIns="0" rIns="0" bIns="0" rtlCol="0" anchor="t">
            <a:spAutoFit/>
          </a:bodyPr>
          <a:lstStyle/>
          <a:p>
            <a:pPr algn="ctr">
              <a:lnSpc>
                <a:spcPts val="4680"/>
              </a:lnSpc>
            </a:pPr>
            <a:endParaRPr/>
          </a:p>
        </p:txBody>
      </p:sp>
      <p:sp>
        <p:nvSpPr>
          <p:cNvPr id="6" name="TextBox 6"/>
          <p:cNvSpPr txBox="1"/>
          <p:nvPr/>
        </p:nvSpPr>
        <p:spPr>
          <a:xfrm>
            <a:off x="690143" y="2309451"/>
            <a:ext cx="13998219" cy="7977549"/>
          </a:xfrm>
          <a:prstGeom prst="rect">
            <a:avLst/>
          </a:prstGeom>
        </p:spPr>
        <p:txBody>
          <a:bodyPr lIns="0" tIns="0" rIns="0" bIns="0" rtlCol="0" anchor="t">
            <a:spAutoFit/>
          </a:bodyPr>
          <a:lstStyle/>
          <a:p>
            <a:pPr>
              <a:lnSpc>
                <a:spcPts val="3150"/>
              </a:lnSpc>
            </a:pPr>
            <a:r>
              <a:rPr lang="en-US" sz="2100">
                <a:solidFill>
                  <a:srgbClr val="000000"/>
                </a:solidFill>
                <a:latin typeface="Prompt Light"/>
              </a:rPr>
              <a:t>Từ sơ đồ thực thể kết hợp (ERD), ta có các lược đồ quan hệ:</a:t>
            </a:r>
          </a:p>
          <a:p>
            <a:pPr marL="453500" lvl="1" indent="-226750">
              <a:lnSpc>
                <a:spcPts val="3150"/>
              </a:lnSpc>
              <a:buFont typeface="Arial"/>
              <a:buChar char="•"/>
            </a:pPr>
            <a:r>
              <a:rPr lang="en-US" sz="2100">
                <a:solidFill>
                  <a:srgbClr val="000000"/>
                </a:solidFill>
                <a:latin typeface="Prompt Light Bold"/>
              </a:rPr>
              <a:t>VITRICONGVIEC</a:t>
            </a:r>
            <a:r>
              <a:rPr lang="en-US" sz="2100">
                <a:solidFill>
                  <a:srgbClr val="000000"/>
                </a:solidFill>
                <a:latin typeface="Prompt Light"/>
              </a:rPr>
              <a:t>(MaViTri, TenViTri, PhuCapLuong)</a:t>
            </a:r>
          </a:p>
          <a:p>
            <a:pPr marL="453500" lvl="1" indent="-226750">
              <a:lnSpc>
                <a:spcPts val="3150"/>
              </a:lnSpc>
              <a:buFont typeface="Arial"/>
              <a:buChar char="•"/>
            </a:pPr>
            <a:r>
              <a:rPr lang="en-US" sz="2100">
                <a:solidFill>
                  <a:srgbClr val="000000"/>
                </a:solidFill>
                <a:latin typeface="Prompt Light Bold"/>
              </a:rPr>
              <a:t>NHANVIEN</a:t>
            </a:r>
            <a:r>
              <a:rPr lang="en-US" sz="2100">
                <a:solidFill>
                  <a:srgbClr val="000000"/>
                </a:solidFill>
                <a:latin typeface="Prompt Light"/>
              </a:rPr>
              <a:t>(MaNV, TenNV, NgaySinh, GioiTinh, DiaChi, SDT, MaLoaiNV, MaViTri, NgayTuyenDung)</a:t>
            </a:r>
          </a:p>
          <a:p>
            <a:pPr marL="453500" lvl="1" indent="-226750">
              <a:lnSpc>
                <a:spcPts val="3150"/>
              </a:lnSpc>
              <a:buFont typeface="Arial"/>
              <a:buChar char="•"/>
            </a:pPr>
            <a:r>
              <a:rPr lang="en-US" sz="2100">
                <a:solidFill>
                  <a:srgbClr val="000000"/>
                </a:solidFill>
                <a:latin typeface="Prompt Light Bold"/>
              </a:rPr>
              <a:t>LOAINHANVIEN</a:t>
            </a:r>
            <a:r>
              <a:rPr lang="en-US" sz="2100">
                <a:solidFill>
                  <a:srgbClr val="000000"/>
                </a:solidFill>
                <a:latin typeface="Prompt Light"/>
              </a:rPr>
              <a:t>(MaLoaiNV, TenLoaiNV, LuongCB)</a:t>
            </a:r>
          </a:p>
          <a:p>
            <a:pPr marL="453500" lvl="1" indent="-226750">
              <a:lnSpc>
                <a:spcPts val="3150"/>
              </a:lnSpc>
              <a:buFont typeface="Arial"/>
              <a:buChar char="•"/>
            </a:pPr>
            <a:r>
              <a:rPr lang="en-US" sz="2100">
                <a:solidFill>
                  <a:srgbClr val="000000"/>
                </a:solidFill>
                <a:latin typeface="Prompt Light Bold"/>
              </a:rPr>
              <a:t>CALAMVIEC</a:t>
            </a:r>
            <a:r>
              <a:rPr lang="en-US" sz="2100">
                <a:solidFill>
                  <a:srgbClr val="000000"/>
                </a:solidFill>
                <a:latin typeface="Prompt Light"/>
              </a:rPr>
              <a:t>(MaCa, Ngay, GioBatDau, GioKetThuc)</a:t>
            </a:r>
          </a:p>
          <a:p>
            <a:pPr marL="453500" lvl="1" indent="-226750">
              <a:lnSpc>
                <a:spcPts val="3150"/>
              </a:lnSpc>
              <a:buFont typeface="Arial"/>
              <a:buChar char="•"/>
            </a:pPr>
            <a:r>
              <a:rPr lang="en-US" sz="2100">
                <a:solidFill>
                  <a:srgbClr val="000000"/>
                </a:solidFill>
                <a:latin typeface="Prompt Light Bold"/>
              </a:rPr>
              <a:t>BangPhanCa</a:t>
            </a:r>
            <a:r>
              <a:rPr lang="en-US" sz="2100">
                <a:solidFill>
                  <a:srgbClr val="000000"/>
                </a:solidFill>
                <a:latin typeface="Prompt Light"/>
              </a:rPr>
              <a:t>(MaCa, MaNV, Ngay) </a:t>
            </a:r>
          </a:p>
          <a:p>
            <a:pPr marL="453500" lvl="1" indent="-226750">
              <a:lnSpc>
                <a:spcPts val="3150"/>
              </a:lnSpc>
              <a:buFont typeface="Arial"/>
              <a:buChar char="•"/>
            </a:pPr>
            <a:r>
              <a:rPr lang="en-US" sz="2100">
                <a:solidFill>
                  <a:srgbClr val="000000"/>
                </a:solidFill>
                <a:latin typeface="Prompt Light Bold"/>
              </a:rPr>
              <a:t>HOADONBAN</a:t>
            </a:r>
            <a:r>
              <a:rPr lang="en-US" sz="2100">
                <a:solidFill>
                  <a:srgbClr val="000000"/>
                </a:solidFill>
                <a:latin typeface="Prompt Light"/>
              </a:rPr>
              <a:t>(MaHDB, Ngay, SDT, MaNV, ThanhTien)</a:t>
            </a:r>
          </a:p>
          <a:p>
            <a:pPr marL="453500" lvl="1" indent="-226750">
              <a:lnSpc>
                <a:spcPts val="3150"/>
              </a:lnSpc>
              <a:buFont typeface="Arial"/>
              <a:buChar char="•"/>
            </a:pPr>
            <a:r>
              <a:rPr lang="en-US" sz="2100">
                <a:solidFill>
                  <a:srgbClr val="000000"/>
                </a:solidFill>
                <a:latin typeface="Prompt Light Bold"/>
              </a:rPr>
              <a:t>ChiTietDonBan</a:t>
            </a:r>
            <a:r>
              <a:rPr lang="en-US" sz="2100">
                <a:solidFill>
                  <a:srgbClr val="000000"/>
                </a:solidFill>
                <a:latin typeface="Prompt Light"/>
              </a:rPr>
              <a:t>(MaHDB, MaSP, SoLuong, DonGia, TongTien)</a:t>
            </a:r>
          </a:p>
          <a:p>
            <a:pPr marL="453500" lvl="1" indent="-226750">
              <a:lnSpc>
                <a:spcPts val="3150"/>
              </a:lnSpc>
              <a:buFont typeface="Arial"/>
              <a:buChar char="•"/>
            </a:pPr>
            <a:r>
              <a:rPr lang="en-US" sz="2100">
                <a:solidFill>
                  <a:srgbClr val="000000"/>
                </a:solidFill>
                <a:latin typeface="Prompt Light Bold"/>
              </a:rPr>
              <a:t>KHACHHANG</a:t>
            </a:r>
            <a:r>
              <a:rPr lang="en-US" sz="2100">
                <a:solidFill>
                  <a:srgbClr val="000000"/>
                </a:solidFill>
                <a:latin typeface="Prompt Light"/>
              </a:rPr>
              <a:t>(SDT, TenKH, DiaChi)</a:t>
            </a:r>
          </a:p>
          <a:p>
            <a:pPr marL="453500" lvl="1" indent="-226750">
              <a:lnSpc>
                <a:spcPts val="3150"/>
              </a:lnSpc>
              <a:buFont typeface="Arial"/>
              <a:buChar char="•"/>
            </a:pPr>
            <a:r>
              <a:rPr lang="en-US" sz="2100">
                <a:solidFill>
                  <a:srgbClr val="000000"/>
                </a:solidFill>
                <a:latin typeface="Prompt Light Bold"/>
              </a:rPr>
              <a:t>SANPHAM</a:t>
            </a:r>
            <a:r>
              <a:rPr lang="en-US" sz="2100">
                <a:solidFill>
                  <a:srgbClr val="000000"/>
                </a:solidFill>
                <a:latin typeface="Prompt Light"/>
              </a:rPr>
              <a:t>(MaSP, TenSP, DonGia, TinhTrang, MaLoaiSP)</a:t>
            </a:r>
          </a:p>
          <a:p>
            <a:pPr marL="453500" lvl="1" indent="-226750">
              <a:lnSpc>
                <a:spcPts val="3150"/>
              </a:lnSpc>
              <a:buFont typeface="Arial"/>
              <a:buChar char="•"/>
            </a:pPr>
            <a:r>
              <a:rPr lang="en-US" sz="2100">
                <a:solidFill>
                  <a:srgbClr val="000000"/>
                </a:solidFill>
                <a:latin typeface="Prompt Light Bold"/>
              </a:rPr>
              <a:t>LOAISP</a:t>
            </a:r>
            <a:r>
              <a:rPr lang="en-US" sz="2100">
                <a:solidFill>
                  <a:srgbClr val="000000"/>
                </a:solidFill>
                <a:latin typeface="Prompt Light"/>
              </a:rPr>
              <a:t>(MaLoaiSP, TenLoaiSP)</a:t>
            </a:r>
          </a:p>
          <a:p>
            <a:pPr marL="453500" lvl="1" indent="-226750">
              <a:lnSpc>
                <a:spcPts val="3150"/>
              </a:lnSpc>
              <a:buFont typeface="Arial"/>
              <a:buChar char="•"/>
            </a:pPr>
            <a:r>
              <a:rPr lang="en-US" sz="2100">
                <a:solidFill>
                  <a:srgbClr val="000000"/>
                </a:solidFill>
                <a:latin typeface="Prompt Light Bold"/>
              </a:rPr>
              <a:t>HOA_DON_UD</a:t>
            </a:r>
            <a:r>
              <a:rPr lang="en-US" sz="2100">
                <a:solidFill>
                  <a:srgbClr val="000000"/>
                </a:solidFill>
                <a:latin typeface="Prompt Light"/>
              </a:rPr>
              <a:t>(MaHD_UD, Ngay, SDT, MaUD, MaNV, GiaTriHD)</a:t>
            </a:r>
          </a:p>
          <a:p>
            <a:pPr marL="453500" lvl="1" indent="-226750">
              <a:lnSpc>
                <a:spcPts val="3150"/>
              </a:lnSpc>
              <a:buFont typeface="Arial"/>
              <a:buChar char="•"/>
            </a:pPr>
            <a:r>
              <a:rPr lang="en-US" sz="2100">
                <a:solidFill>
                  <a:srgbClr val="000000"/>
                </a:solidFill>
                <a:latin typeface="Prompt Light Bold"/>
              </a:rPr>
              <a:t>ChiTiet_HD_UD</a:t>
            </a:r>
            <a:r>
              <a:rPr lang="en-US" sz="2100">
                <a:solidFill>
                  <a:srgbClr val="000000"/>
                </a:solidFill>
                <a:latin typeface="Prompt Light"/>
              </a:rPr>
              <a:t>(MaHD_UD, MaSP, SoLuong, DonGia, TongTien)</a:t>
            </a:r>
          </a:p>
          <a:p>
            <a:pPr marL="453500" lvl="1" indent="-226750">
              <a:lnSpc>
                <a:spcPts val="3150"/>
              </a:lnSpc>
              <a:buFont typeface="Arial"/>
              <a:buChar char="•"/>
            </a:pPr>
            <a:r>
              <a:rPr lang="en-US" sz="2100">
                <a:solidFill>
                  <a:srgbClr val="000000"/>
                </a:solidFill>
                <a:latin typeface="Prompt Light Bold"/>
              </a:rPr>
              <a:t>UNGDUNG</a:t>
            </a:r>
            <a:r>
              <a:rPr lang="en-US" sz="2100">
                <a:solidFill>
                  <a:srgbClr val="000000"/>
                </a:solidFill>
                <a:latin typeface="Prompt Light"/>
              </a:rPr>
              <a:t>(MaUD, TenUD, ChietKhau)</a:t>
            </a:r>
          </a:p>
          <a:p>
            <a:pPr marL="453500" lvl="1" indent="-226750">
              <a:lnSpc>
                <a:spcPts val="3150"/>
              </a:lnSpc>
              <a:buFont typeface="Arial"/>
              <a:buChar char="•"/>
            </a:pPr>
            <a:r>
              <a:rPr lang="en-US" sz="2100">
                <a:solidFill>
                  <a:srgbClr val="000000"/>
                </a:solidFill>
                <a:latin typeface="Prompt Light Bold"/>
              </a:rPr>
              <a:t>NGUYENLIEU</a:t>
            </a:r>
            <a:r>
              <a:rPr lang="en-US" sz="2100">
                <a:solidFill>
                  <a:srgbClr val="000000"/>
                </a:solidFill>
                <a:latin typeface="Prompt Light"/>
              </a:rPr>
              <a:t>(MaNL, TenNL, MaNCC, SoLuong, DonVi)</a:t>
            </a:r>
          </a:p>
          <a:p>
            <a:pPr marL="453500" lvl="1" indent="-226750">
              <a:lnSpc>
                <a:spcPts val="3150"/>
              </a:lnSpc>
              <a:buFont typeface="Arial"/>
              <a:buChar char="•"/>
            </a:pPr>
            <a:r>
              <a:rPr lang="en-US" sz="2100">
                <a:solidFill>
                  <a:srgbClr val="000000"/>
                </a:solidFill>
                <a:latin typeface="Prompt Light Bold"/>
              </a:rPr>
              <a:t>CheBien</a:t>
            </a:r>
            <a:r>
              <a:rPr lang="en-US" sz="2100">
                <a:solidFill>
                  <a:srgbClr val="000000"/>
                </a:solidFill>
                <a:latin typeface="Prompt Light"/>
              </a:rPr>
              <a:t>(MaSP, MaNL, LieuLuong, DonVi)</a:t>
            </a:r>
          </a:p>
          <a:p>
            <a:pPr marL="453500" lvl="1" indent="-226750">
              <a:lnSpc>
                <a:spcPts val="3150"/>
              </a:lnSpc>
              <a:buFont typeface="Arial"/>
              <a:buChar char="•"/>
            </a:pPr>
            <a:r>
              <a:rPr lang="en-US" sz="2100">
                <a:solidFill>
                  <a:srgbClr val="000000"/>
                </a:solidFill>
                <a:latin typeface="Prompt Light Bold"/>
              </a:rPr>
              <a:t>NHACUNGCAP</a:t>
            </a:r>
            <a:r>
              <a:rPr lang="en-US" sz="2100">
                <a:solidFill>
                  <a:srgbClr val="000000"/>
                </a:solidFill>
                <a:latin typeface="Prompt Light"/>
              </a:rPr>
              <a:t>(MaNCC, TenNCC, DiaChi, SDT)</a:t>
            </a:r>
          </a:p>
          <a:p>
            <a:pPr marL="453500" lvl="1" indent="-226750">
              <a:lnSpc>
                <a:spcPts val="3150"/>
              </a:lnSpc>
              <a:buFont typeface="Arial"/>
              <a:buChar char="•"/>
            </a:pPr>
            <a:r>
              <a:rPr lang="en-US" sz="2100">
                <a:solidFill>
                  <a:srgbClr val="000000"/>
                </a:solidFill>
                <a:latin typeface="Prompt Light Bold"/>
              </a:rPr>
              <a:t>ChiTietDonNhap</a:t>
            </a:r>
            <a:r>
              <a:rPr lang="en-US" sz="2100">
                <a:solidFill>
                  <a:srgbClr val="000000"/>
                </a:solidFill>
                <a:latin typeface="Prompt Light"/>
              </a:rPr>
              <a:t>(MaHDN, MaNL, DonGia, SoLuong, DonVi, TongTien)</a:t>
            </a:r>
          </a:p>
          <a:p>
            <a:pPr marL="453500" lvl="1" indent="-226750">
              <a:lnSpc>
                <a:spcPts val="3150"/>
              </a:lnSpc>
              <a:buFont typeface="Arial"/>
              <a:buChar char="•"/>
            </a:pPr>
            <a:r>
              <a:rPr lang="en-US" sz="2100">
                <a:solidFill>
                  <a:srgbClr val="000000"/>
                </a:solidFill>
                <a:latin typeface="Prompt Light Bold"/>
              </a:rPr>
              <a:t>HOADONNHAP</a:t>
            </a:r>
            <a:r>
              <a:rPr lang="en-US" sz="2100">
                <a:solidFill>
                  <a:srgbClr val="000000"/>
                </a:solidFill>
                <a:latin typeface="Prompt Light"/>
              </a:rPr>
              <a:t>(MaHDN, NgayNhap, TriGiaDonNhap, MaNCC)</a:t>
            </a:r>
          </a:p>
          <a:p>
            <a:pPr>
              <a:lnSpc>
                <a:spcPts val="3150"/>
              </a:lnSpc>
            </a:pPr>
            <a:endParaRPr lang="en-US" sz="2100">
              <a:solidFill>
                <a:srgbClr val="000000"/>
              </a:solidFill>
              <a:latin typeface="Prompt Light"/>
            </a:endParaRPr>
          </a:p>
        </p:txBody>
      </p:sp>
      <p:sp>
        <p:nvSpPr>
          <p:cNvPr id="7" name="Freeform 7"/>
          <p:cNvSpPr/>
          <p:nvPr/>
        </p:nvSpPr>
        <p:spPr>
          <a:xfrm>
            <a:off x="15435149" y="7637864"/>
            <a:ext cx="1272005" cy="2563234"/>
          </a:xfrm>
          <a:custGeom>
            <a:avLst/>
            <a:gdLst/>
            <a:ahLst/>
            <a:cxnLst/>
            <a:rect l="l" t="t" r="r" b="b"/>
            <a:pathLst>
              <a:path w="1272005" h="2563234">
                <a:moveTo>
                  <a:pt x="0" y="0"/>
                </a:moveTo>
                <a:lnTo>
                  <a:pt x="1272005" y="0"/>
                </a:lnTo>
                <a:lnTo>
                  <a:pt x="1272005" y="2563235"/>
                </a:lnTo>
                <a:lnTo>
                  <a:pt x="0" y="25632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4</a:t>
            </a:r>
          </a:p>
        </p:txBody>
      </p:sp>
      <p:sp>
        <p:nvSpPr>
          <p:cNvPr id="9" name="TextBox 9"/>
          <p:cNvSpPr txBox="1"/>
          <p:nvPr/>
        </p:nvSpPr>
        <p:spPr>
          <a:xfrm>
            <a:off x="4680306" y="428625"/>
            <a:ext cx="10449874"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2: PHÂN TÍCH THIẾT KẾ HỆ THỐNG</a:t>
            </a:r>
          </a:p>
        </p:txBody>
      </p:sp>
      <p:sp>
        <p:nvSpPr>
          <p:cNvPr id="10" name="TextBox 10"/>
          <p:cNvSpPr txBox="1"/>
          <p:nvPr/>
        </p:nvSpPr>
        <p:spPr>
          <a:xfrm>
            <a:off x="417436" y="1285831"/>
            <a:ext cx="14871526" cy="785495"/>
          </a:xfrm>
          <a:prstGeom prst="rect">
            <a:avLst/>
          </a:prstGeom>
        </p:spPr>
        <p:txBody>
          <a:bodyPr lIns="0" tIns="0" rIns="0" bIns="0" rtlCol="0" anchor="t">
            <a:spAutoFit/>
          </a:bodyPr>
          <a:lstStyle/>
          <a:p>
            <a:pPr>
              <a:lnSpc>
                <a:spcPts val="6369"/>
              </a:lnSpc>
              <a:spcBef>
                <a:spcPct val="0"/>
              </a:spcBef>
            </a:pPr>
            <a:r>
              <a:rPr lang="en-US" sz="4899">
                <a:solidFill>
                  <a:srgbClr val="FFFFFF"/>
                </a:solidFill>
                <a:latin typeface="Prompt Medium"/>
              </a:rPr>
              <a:t>2.2 Thiết kế cơ sở dữ liệu mức logic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791" t="-201851"/>
            </a:stretch>
          </a:blipFill>
        </p:spPr>
      </p:sp>
      <p:grpSp>
        <p:nvGrpSpPr>
          <p:cNvPr id="3" name="Group 3"/>
          <p:cNvGrpSpPr/>
          <p:nvPr/>
        </p:nvGrpSpPr>
        <p:grpSpPr>
          <a:xfrm>
            <a:off x="452519" y="2794492"/>
            <a:ext cx="17382963" cy="6463808"/>
            <a:chOff x="0" y="0"/>
            <a:chExt cx="7811066" cy="2904524"/>
          </a:xfrm>
        </p:grpSpPr>
        <p:sp>
          <p:nvSpPr>
            <p:cNvPr id="4" name="Freeform 4"/>
            <p:cNvSpPr/>
            <p:nvPr/>
          </p:nvSpPr>
          <p:spPr>
            <a:xfrm>
              <a:off x="0" y="0"/>
              <a:ext cx="7811067" cy="2904524"/>
            </a:xfrm>
            <a:custGeom>
              <a:avLst/>
              <a:gdLst/>
              <a:ahLst/>
              <a:cxnLst/>
              <a:rect l="l" t="t" r="r" b="b"/>
              <a:pathLst>
                <a:path w="7811067" h="2904524">
                  <a:moveTo>
                    <a:pt x="7686606" y="2904524"/>
                  </a:moveTo>
                  <a:lnTo>
                    <a:pt x="124460" y="2904524"/>
                  </a:lnTo>
                  <a:cubicBezTo>
                    <a:pt x="55880" y="2904524"/>
                    <a:pt x="0" y="2848644"/>
                    <a:pt x="0" y="2780064"/>
                  </a:cubicBezTo>
                  <a:lnTo>
                    <a:pt x="0" y="124460"/>
                  </a:lnTo>
                  <a:cubicBezTo>
                    <a:pt x="0" y="55880"/>
                    <a:pt x="55880" y="0"/>
                    <a:pt x="124460" y="0"/>
                  </a:cubicBezTo>
                  <a:lnTo>
                    <a:pt x="7686606" y="0"/>
                  </a:lnTo>
                  <a:cubicBezTo>
                    <a:pt x="7755186" y="0"/>
                    <a:pt x="7811067" y="55880"/>
                    <a:pt x="7811067" y="124460"/>
                  </a:cubicBezTo>
                  <a:lnTo>
                    <a:pt x="7811067" y="2780064"/>
                  </a:lnTo>
                  <a:cubicBezTo>
                    <a:pt x="7811067" y="2848644"/>
                    <a:pt x="7755186" y="2904524"/>
                    <a:pt x="7686606" y="2904524"/>
                  </a:cubicBezTo>
                  <a:close/>
                </a:path>
              </a:pathLst>
            </a:custGeom>
            <a:solidFill>
              <a:srgbClr val="FFFFFF">
                <a:alpha val="9804"/>
              </a:srgbClr>
            </a:solidFill>
          </p:spPr>
        </p:sp>
      </p:grpSp>
      <p:sp>
        <p:nvSpPr>
          <p:cNvPr id="5" name="AutoShape 5"/>
          <p:cNvSpPr/>
          <p:nvPr/>
        </p:nvSpPr>
        <p:spPr>
          <a:xfrm flipV="1">
            <a:off x="1028700" y="4263623"/>
            <a:ext cx="9568717" cy="0"/>
          </a:xfrm>
          <a:prstGeom prst="line">
            <a:avLst/>
          </a:prstGeom>
          <a:ln w="19050" cap="rnd">
            <a:solidFill>
              <a:srgbClr val="FFFFFF"/>
            </a:solidFill>
            <a:prstDash val="solid"/>
            <a:headEnd type="oval" w="lg" len="lg"/>
            <a:tailEnd type="none" w="sm" len="sm"/>
          </a:ln>
        </p:spPr>
      </p:sp>
      <p:sp>
        <p:nvSpPr>
          <p:cNvPr id="6" name="AutoShape 6"/>
          <p:cNvSpPr/>
          <p:nvPr/>
        </p:nvSpPr>
        <p:spPr>
          <a:xfrm>
            <a:off x="1028700" y="5575423"/>
            <a:ext cx="9568717" cy="0"/>
          </a:xfrm>
          <a:prstGeom prst="line">
            <a:avLst/>
          </a:prstGeom>
          <a:ln w="19050" cap="rnd">
            <a:solidFill>
              <a:srgbClr val="FFFFFF"/>
            </a:solidFill>
            <a:prstDash val="solid"/>
            <a:headEnd type="oval" w="lg" len="lg"/>
            <a:tailEnd type="none" w="sm" len="sm"/>
          </a:ln>
        </p:spPr>
      </p:sp>
      <p:sp>
        <p:nvSpPr>
          <p:cNvPr id="7" name="AutoShape 7"/>
          <p:cNvSpPr/>
          <p:nvPr/>
        </p:nvSpPr>
        <p:spPr>
          <a:xfrm>
            <a:off x="1028700" y="7103369"/>
            <a:ext cx="9568717" cy="0"/>
          </a:xfrm>
          <a:prstGeom prst="line">
            <a:avLst/>
          </a:prstGeom>
          <a:ln w="19050" cap="rnd">
            <a:solidFill>
              <a:srgbClr val="FFFFFF"/>
            </a:solidFill>
            <a:prstDash val="solid"/>
            <a:headEnd type="oval" w="lg" len="lg"/>
            <a:tailEnd type="none" w="sm" len="sm"/>
          </a:ln>
        </p:spPr>
      </p:sp>
      <p:sp>
        <p:nvSpPr>
          <p:cNvPr id="8" name="AutoShape 8"/>
          <p:cNvSpPr/>
          <p:nvPr/>
        </p:nvSpPr>
        <p:spPr>
          <a:xfrm>
            <a:off x="1028700" y="8415169"/>
            <a:ext cx="9568717" cy="0"/>
          </a:xfrm>
          <a:prstGeom prst="line">
            <a:avLst/>
          </a:prstGeom>
          <a:ln w="19050" cap="rnd">
            <a:solidFill>
              <a:srgbClr val="FFFFFF"/>
            </a:solidFill>
            <a:prstDash val="solid"/>
            <a:headEnd type="oval" w="lg" len="lg"/>
            <a:tailEnd type="none" w="sm" len="sm"/>
          </a:ln>
        </p:spPr>
      </p:sp>
      <p:sp>
        <p:nvSpPr>
          <p:cNvPr id="9" name="Freeform 9"/>
          <p:cNvSpPr/>
          <p:nvPr/>
        </p:nvSpPr>
        <p:spPr>
          <a:xfrm>
            <a:off x="1375957" y="3178462"/>
            <a:ext cx="961406" cy="937371"/>
          </a:xfrm>
          <a:custGeom>
            <a:avLst/>
            <a:gdLst/>
            <a:ahLst/>
            <a:cxnLst/>
            <a:rect l="l" t="t" r="r" b="b"/>
            <a:pathLst>
              <a:path w="961406" h="937371">
                <a:moveTo>
                  <a:pt x="0" y="0"/>
                </a:moveTo>
                <a:lnTo>
                  <a:pt x="961406" y="0"/>
                </a:lnTo>
                <a:lnTo>
                  <a:pt x="961406" y="937371"/>
                </a:lnTo>
                <a:lnTo>
                  <a:pt x="0" y="9373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234822" y="4449295"/>
            <a:ext cx="621839" cy="981205"/>
          </a:xfrm>
          <a:custGeom>
            <a:avLst/>
            <a:gdLst/>
            <a:ahLst/>
            <a:cxnLst/>
            <a:rect l="l" t="t" r="r" b="b"/>
            <a:pathLst>
              <a:path w="621839" h="981205">
                <a:moveTo>
                  <a:pt x="0" y="0"/>
                </a:moveTo>
                <a:lnTo>
                  <a:pt x="621838" y="0"/>
                </a:lnTo>
                <a:lnTo>
                  <a:pt x="621838" y="981205"/>
                </a:lnTo>
                <a:lnTo>
                  <a:pt x="0" y="981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162859" y="6026396"/>
            <a:ext cx="1174504" cy="1174504"/>
          </a:xfrm>
          <a:custGeom>
            <a:avLst/>
            <a:gdLst/>
            <a:ahLst/>
            <a:cxnLst/>
            <a:rect l="l" t="t" r="r" b="b"/>
            <a:pathLst>
              <a:path w="1174504" h="1174504">
                <a:moveTo>
                  <a:pt x="0" y="0"/>
                </a:moveTo>
                <a:lnTo>
                  <a:pt x="1174504" y="0"/>
                </a:lnTo>
                <a:lnTo>
                  <a:pt x="1174504" y="1174504"/>
                </a:lnTo>
                <a:lnTo>
                  <a:pt x="0" y="1174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081981" y="7343775"/>
            <a:ext cx="927520" cy="890419"/>
          </a:xfrm>
          <a:custGeom>
            <a:avLst/>
            <a:gdLst/>
            <a:ahLst/>
            <a:cxnLst/>
            <a:rect l="l" t="t" r="r" b="b"/>
            <a:pathLst>
              <a:path w="927520" h="890419">
                <a:moveTo>
                  <a:pt x="0" y="0"/>
                </a:moveTo>
                <a:lnTo>
                  <a:pt x="927520" y="0"/>
                </a:lnTo>
                <a:lnTo>
                  <a:pt x="927520" y="890419"/>
                </a:lnTo>
                <a:lnTo>
                  <a:pt x="0" y="8904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3076813" y="3589997"/>
            <a:ext cx="13059071" cy="664100"/>
          </a:xfrm>
          <a:prstGeom prst="rect">
            <a:avLst/>
          </a:prstGeom>
        </p:spPr>
        <p:txBody>
          <a:bodyPr lIns="0" tIns="0" rIns="0" bIns="0" rtlCol="0" anchor="t">
            <a:spAutoFit/>
          </a:bodyPr>
          <a:lstStyle/>
          <a:p>
            <a:pPr>
              <a:lnSpc>
                <a:spcPts val="5360"/>
              </a:lnSpc>
            </a:pPr>
            <a:r>
              <a:rPr lang="en-US" sz="4123">
                <a:solidFill>
                  <a:srgbClr val="FFFFFF"/>
                </a:solidFill>
                <a:latin typeface="Prompt Bold"/>
              </a:rPr>
              <a:t>Primary key</a:t>
            </a:r>
          </a:p>
        </p:txBody>
      </p:sp>
      <p:sp>
        <p:nvSpPr>
          <p:cNvPr id="14" name="TextBox 14"/>
          <p:cNvSpPr txBox="1"/>
          <p:nvPr/>
        </p:nvSpPr>
        <p:spPr>
          <a:xfrm>
            <a:off x="3076813" y="4901798"/>
            <a:ext cx="13059071" cy="664100"/>
          </a:xfrm>
          <a:prstGeom prst="rect">
            <a:avLst/>
          </a:prstGeom>
        </p:spPr>
        <p:txBody>
          <a:bodyPr lIns="0" tIns="0" rIns="0" bIns="0" rtlCol="0" anchor="t">
            <a:spAutoFit/>
          </a:bodyPr>
          <a:lstStyle/>
          <a:p>
            <a:pPr>
              <a:lnSpc>
                <a:spcPts val="5360"/>
              </a:lnSpc>
            </a:pPr>
            <a:r>
              <a:rPr lang="en-US" sz="4123">
                <a:solidFill>
                  <a:srgbClr val="FFFFFF"/>
                </a:solidFill>
                <a:latin typeface="Prompt Bold"/>
              </a:rPr>
              <a:t>Foreign key</a:t>
            </a:r>
          </a:p>
        </p:txBody>
      </p:sp>
      <p:sp>
        <p:nvSpPr>
          <p:cNvPr id="15" name="TextBox 15"/>
          <p:cNvSpPr txBox="1"/>
          <p:nvPr/>
        </p:nvSpPr>
        <p:spPr>
          <a:xfrm>
            <a:off x="3076813" y="6429744"/>
            <a:ext cx="13059071" cy="664100"/>
          </a:xfrm>
          <a:prstGeom prst="rect">
            <a:avLst/>
          </a:prstGeom>
        </p:spPr>
        <p:txBody>
          <a:bodyPr lIns="0" tIns="0" rIns="0" bIns="0" rtlCol="0" anchor="t">
            <a:spAutoFit/>
          </a:bodyPr>
          <a:lstStyle/>
          <a:p>
            <a:pPr>
              <a:lnSpc>
                <a:spcPts val="5360"/>
              </a:lnSpc>
            </a:pPr>
            <a:r>
              <a:rPr lang="en-US" sz="4123">
                <a:solidFill>
                  <a:srgbClr val="FFFFFF"/>
                </a:solidFill>
                <a:latin typeface="Prompt Bold"/>
              </a:rPr>
              <a:t>Not null</a:t>
            </a:r>
          </a:p>
        </p:txBody>
      </p:sp>
      <p:sp>
        <p:nvSpPr>
          <p:cNvPr id="16" name="TextBox 16"/>
          <p:cNvSpPr txBox="1"/>
          <p:nvPr/>
        </p:nvSpPr>
        <p:spPr>
          <a:xfrm>
            <a:off x="3076813" y="7741544"/>
            <a:ext cx="13059071" cy="664100"/>
          </a:xfrm>
          <a:prstGeom prst="rect">
            <a:avLst/>
          </a:prstGeom>
        </p:spPr>
        <p:txBody>
          <a:bodyPr lIns="0" tIns="0" rIns="0" bIns="0" rtlCol="0" anchor="t">
            <a:spAutoFit/>
          </a:bodyPr>
          <a:lstStyle/>
          <a:p>
            <a:pPr>
              <a:lnSpc>
                <a:spcPts val="5360"/>
              </a:lnSpc>
            </a:pPr>
            <a:r>
              <a:rPr lang="en-US" sz="4123">
                <a:solidFill>
                  <a:srgbClr val="FFFFFF"/>
                </a:solidFill>
                <a:latin typeface="Prompt Bold"/>
              </a:rPr>
              <a:t>Check</a:t>
            </a:r>
          </a:p>
        </p:txBody>
      </p:sp>
      <p:sp>
        <p:nvSpPr>
          <p:cNvPr id="17" name="TextBox 17"/>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2</a:t>
            </a:r>
          </a:p>
        </p:txBody>
      </p:sp>
      <p:sp>
        <p:nvSpPr>
          <p:cNvPr id="18" name="TextBox 18"/>
          <p:cNvSpPr txBox="1"/>
          <p:nvPr/>
        </p:nvSpPr>
        <p:spPr>
          <a:xfrm>
            <a:off x="755779" y="1269842"/>
            <a:ext cx="17330804" cy="847090"/>
          </a:xfrm>
          <a:prstGeom prst="rect">
            <a:avLst/>
          </a:prstGeom>
        </p:spPr>
        <p:txBody>
          <a:bodyPr lIns="0" tIns="0" rIns="0" bIns="0" rtlCol="0" anchor="t">
            <a:spAutoFit/>
          </a:bodyPr>
          <a:lstStyle/>
          <a:p>
            <a:pPr>
              <a:lnSpc>
                <a:spcPts val="6889"/>
              </a:lnSpc>
              <a:spcBef>
                <a:spcPct val="0"/>
              </a:spcBef>
            </a:pPr>
            <a:r>
              <a:rPr lang="en-US" sz="5299">
                <a:solidFill>
                  <a:srgbClr val="FFFFFF"/>
                </a:solidFill>
                <a:latin typeface="Prompt Medium"/>
              </a:rPr>
              <a:t>2.3 Các ràng buộc cần có</a:t>
            </a:r>
          </a:p>
        </p:txBody>
      </p:sp>
      <p:sp>
        <p:nvSpPr>
          <p:cNvPr id="19" name="TextBox 19"/>
          <p:cNvSpPr txBox="1"/>
          <p:nvPr/>
        </p:nvSpPr>
        <p:spPr>
          <a:xfrm>
            <a:off x="4680306" y="428625"/>
            <a:ext cx="10449874"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2: PHÂN TÍCH THIẾT KẾ HỆ THỐNG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791" t="-201851"/>
            </a:stretch>
          </a:blipFill>
        </p:spPr>
      </p:sp>
      <p:sp>
        <p:nvSpPr>
          <p:cNvPr id="3" name="Freeform 3"/>
          <p:cNvSpPr/>
          <p:nvPr/>
        </p:nvSpPr>
        <p:spPr>
          <a:xfrm>
            <a:off x="409619" y="7332457"/>
            <a:ext cx="2534111" cy="2566779"/>
          </a:xfrm>
          <a:custGeom>
            <a:avLst/>
            <a:gdLst/>
            <a:ahLst/>
            <a:cxnLst/>
            <a:rect l="l" t="t" r="r" b="b"/>
            <a:pathLst>
              <a:path w="2534111" h="2566779">
                <a:moveTo>
                  <a:pt x="0" y="0"/>
                </a:moveTo>
                <a:lnTo>
                  <a:pt x="2534111" y="0"/>
                </a:lnTo>
                <a:lnTo>
                  <a:pt x="2534111" y="2566779"/>
                </a:lnTo>
                <a:lnTo>
                  <a:pt x="0" y="25667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4" name="Picture 4"/>
          <p:cNvPicPr>
            <a:picLocks noChangeAspect="1"/>
          </p:cNvPicPr>
          <p:nvPr/>
        </p:nvPicPr>
        <p:blipFill>
          <a:blip r:embed="rId5"/>
          <a:srcRect/>
          <a:stretch>
            <a:fillRect/>
          </a:stretch>
        </p:blipFill>
        <p:spPr>
          <a:xfrm>
            <a:off x="554975" y="7171391"/>
            <a:ext cx="2243399" cy="2578620"/>
          </a:xfrm>
          <a:prstGeom prst="rect">
            <a:avLst/>
          </a:prstGeom>
        </p:spPr>
      </p:pic>
      <p:sp>
        <p:nvSpPr>
          <p:cNvPr id="5" name="Freeform 5"/>
          <p:cNvSpPr/>
          <p:nvPr/>
        </p:nvSpPr>
        <p:spPr>
          <a:xfrm>
            <a:off x="4514094" y="2360439"/>
            <a:ext cx="10472181" cy="7538797"/>
          </a:xfrm>
          <a:custGeom>
            <a:avLst/>
            <a:gdLst/>
            <a:ahLst/>
            <a:cxnLst/>
            <a:rect l="l" t="t" r="r" b="b"/>
            <a:pathLst>
              <a:path w="10472181" h="7538797">
                <a:moveTo>
                  <a:pt x="0" y="0"/>
                </a:moveTo>
                <a:lnTo>
                  <a:pt x="10472181" y="0"/>
                </a:lnTo>
                <a:lnTo>
                  <a:pt x="10472181" y="7538797"/>
                </a:lnTo>
                <a:lnTo>
                  <a:pt x="0" y="7538797"/>
                </a:lnTo>
                <a:lnTo>
                  <a:pt x="0" y="0"/>
                </a:lnTo>
                <a:close/>
              </a:path>
            </a:pathLst>
          </a:custGeom>
          <a:blipFill>
            <a:blip r:embed="rId6"/>
            <a:stretch>
              <a:fillRect/>
            </a:stretch>
          </a:blipFill>
        </p:spPr>
      </p:sp>
      <p:sp>
        <p:nvSpPr>
          <p:cNvPr id="6" name="TextBox 6"/>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2</a:t>
            </a:r>
          </a:p>
        </p:txBody>
      </p:sp>
      <p:sp>
        <p:nvSpPr>
          <p:cNvPr id="7" name="TextBox 7"/>
          <p:cNvSpPr txBox="1"/>
          <p:nvPr/>
        </p:nvSpPr>
        <p:spPr>
          <a:xfrm>
            <a:off x="755779" y="1269842"/>
            <a:ext cx="17330804" cy="785495"/>
          </a:xfrm>
          <a:prstGeom prst="rect">
            <a:avLst/>
          </a:prstGeom>
        </p:spPr>
        <p:txBody>
          <a:bodyPr lIns="0" tIns="0" rIns="0" bIns="0" rtlCol="0" anchor="t">
            <a:spAutoFit/>
          </a:bodyPr>
          <a:lstStyle/>
          <a:p>
            <a:pPr>
              <a:lnSpc>
                <a:spcPts val="6369"/>
              </a:lnSpc>
              <a:spcBef>
                <a:spcPct val="0"/>
              </a:spcBef>
            </a:pPr>
            <a:r>
              <a:rPr lang="en-US" sz="4899">
                <a:solidFill>
                  <a:srgbClr val="FFFFFF"/>
                </a:solidFill>
                <a:latin typeface="Prompt Medium"/>
              </a:rPr>
              <a:t>2.4 Cài đặt CSDL và các ràng buộc</a:t>
            </a:r>
          </a:p>
        </p:txBody>
      </p:sp>
      <p:sp>
        <p:nvSpPr>
          <p:cNvPr id="8" name="TextBox 8"/>
          <p:cNvSpPr txBox="1"/>
          <p:nvPr/>
        </p:nvSpPr>
        <p:spPr>
          <a:xfrm>
            <a:off x="4680306" y="428625"/>
            <a:ext cx="10449874"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2: PHÂN TÍCH THIẾT KẾ HỆ THỐNG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791" t="-201851"/>
            </a:stretch>
          </a:blipFill>
        </p:spPr>
      </p:sp>
      <p:grpSp>
        <p:nvGrpSpPr>
          <p:cNvPr id="3" name="Group 3"/>
          <p:cNvGrpSpPr/>
          <p:nvPr/>
        </p:nvGrpSpPr>
        <p:grpSpPr>
          <a:xfrm>
            <a:off x="452519" y="3205975"/>
            <a:ext cx="17382963" cy="6463808"/>
            <a:chOff x="0" y="0"/>
            <a:chExt cx="23177283" cy="8618411"/>
          </a:xfrm>
        </p:grpSpPr>
        <p:grpSp>
          <p:nvGrpSpPr>
            <p:cNvPr id="4" name="Group 4"/>
            <p:cNvGrpSpPr/>
            <p:nvPr/>
          </p:nvGrpSpPr>
          <p:grpSpPr>
            <a:xfrm>
              <a:off x="0" y="0"/>
              <a:ext cx="23177283" cy="8618411"/>
              <a:chOff x="0" y="0"/>
              <a:chExt cx="7811066" cy="2904524"/>
            </a:xfrm>
          </p:grpSpPr>
          <p:sp>
            <p:nvSpPr>
              <p:cNvPr id="5" name="Freeform 5"/>
              <p:cNvSpPr/>
              <p:nvPr/>
            </p:nvSpPr>
            <p:spPr>
              <a:xfrm>
                <a:off x="0" y="0"/>
                <a:ext cx="7811067" cy="2904524"/>
              </a:xfrm>
              <a:custGeom>
                <a:avLst/>
                <a:gdLst/>
                <a:ahLst/>
                <a:cxnLst/>
                <a:rect l="l" t="t" r="r" b="b"/>
                <a:pathLst>
                  <a:path w="7811067" h="2904524">
                    <a:moveTo>
                      <a:pt x="7686606" y="2904524"/>
                    </a:moveTo>
                    <a:lnTo>
                      <a:pt x="124460" y="2904524"/>
                    </a:lnTo>
                    <a:cubicBezTo>
                      <a:pt x="55880" y="2904524"/>
                      <a:pt x="0" y="2848644"/>
                      <a:pt x="0" y="2780064"/>
                    </a:cubicBezTo>
                    <a:lnTo>
                      <a:pt x="0" y="124460"/>
                    </a:lnTo>
                    <a:cubicBezTo>
                      <a:pt x="0" y="55880"/>
                      <a:pt x="55880" y="0"/>
                      <a:pt x="124460" y="0"/>
                    </a:cubicBezTo>
                    <a:lnTo>
                      <a:pt x="7686606" y="0"/>
                    </a:lnTo>
                    <a:cubicBezTo>
                      <a:pt x="7755186" y="0"/>
                      <a:pt x="7811067" y="55880"/>
                      <a:pt x="7811067" y="124460"/>
                    </a:cubicBezTo>
                    <a:lnTo>
                      <a:pt x="7811067" y="2780064"/>
                    </a:lnTo>
                    <a:cubicBezTo>
                      <a:pt x="7811067" y="2848644"/>
                      <a:pt x="7755186" y="2904524"/>
                      <a:pt x="7686606" y="2904524"/>
                    </a:cubicBezTo>
                    <a:close/>
                  </a:path>
                </a:pathLst>
              </a:custGeom>
              <a:solidFill>
                <a:srgbClr val="FFFFFF">
                  <a:alpha val="9804"/>
                </a:srgbClr>
              </a:solidFill>
            </p:spPr>
          </p:sp>
        </p:grpSp>
        <p:sp>
          <p:nvSpPr>
            <p:cNvPr id="6" name="TextBox 6"/>
            <p:cNvSpPr txBox="1"/>
            <p:nvPr/>
          </p:nvSpPr>
          <p:spPr>
            <a:xfrm>
              <a:off x="404347" y="2676577"/>
              <a:ext cx="7371914" cy="872767"/>
            </a:xfrm>
            <a:prstGeom prst="rect">
              <a:avLst/>
            </a:prstGeom>
          </p:spPr>
          <p:txBody>
            <a:bodyPr lIns="0" tIns="0" rIns="0" bIns="0" rtlCol="0" anchor="t">
              <a:spAutoFit/>
            </a:bodyPr>
            <a:lstStyle/>
            <a:p>
              <a:pPr>
                <a:lnSpc>
                  <a:spcPts val="5360"/>
                </a:lnSpc>
              </a:pPr>
              <a:r>
                <a:rPr lang="en-US" sz="4123">
                  <a:solidFill>
                    <a:srgbClr val="FFFFFF"/>
                  </a:solidFill>
                  <a:latin typeface="Prompt Bold"/>
                </a:rPr>
                <a:t>Danh sách sản phẩm</a:t>
              </a:r>
            </a:p>
          </p:txBody>
        </p:sp>
        <p:sp>
          <p:nvSpPr>
            <p:cNvPr id="7" name="TextBox 7"/>
            <p:cNvSpPr txBox="1"/>
            <p:nvPr/>
          </p:nvSpPr>
          <p:spPr>
            <a:xfrm>
              <a:off x="404347" y="6391740"/>
              <a:ext cx="7152457" cy="872767"/>
            </a:xfrm>
            <a:prstGeom prst="rect">
              <a:avLst/>
            </a:prstGeom>
          </p:spPr>
          <p:txBody>
            <a:bodyPr lIns="0" tIns="0" rIns="0" bIns="0" rtlCol="0" anchor="t">
              <a:spAutoFit/>
            </a:bodyPr>
            <a:lstStyle/>
            <a:p>
              <a:pPr>
                <a:lnSpc>
                  <a:spcPts val="5360"/>
                </a:lnSpc>
              </a:pPr>
              <a:r>
                <a:rPr lang="en-US" sz="4123">
                  <a:solidFill>
                    <a:srgbClr val="FFFFFF"/>
                  </a:solidFill>
                  <a:latin typeface="Prompt Bold"/>
                </a:rPr>
                <a:t>Thông tin nhân viên</a:t>
              </a:r>
            </a:p>
          </p:txBody>
        </p:sp>
        <p:sp>
          <p:nvSpPr>
            <p:cNvPr id="8" name="TextBox 8"/>
            <p:cNvSpPr txBox="1"/>
            <p:nvPr/>
          </p:nvSpPr>
          <p:spPr>
            <a:xfrm>
              <a:off x="404347" y="867532"/>
              <a:ext cx="11020395" cy="872767"/>
            </a:xfrm>
            <a:prstGeom prst="rect">
              <a:avLst/>
            </a:prstGeom>
          </p:spPr>
          <p:txBody>
            <a:bodyPr lIns="0" tIns="0" rIns="0" bIns="0" rtlCol="0" anchor="t">
              <a:spAutoFit/>
            </a:bodyPr>
            <a:lstStyle/>
            <a:p>
              <a:pPr>
                <a:lnSpc>
                  <a:spcPts val="5360"/>
                </a:lnSpc>
              </a:pPr>
              <a:r>
                <a:rPr lang="en-US" sz="4123">
                  <a:solidFill>
                    <a:srgbClr val="FFFFFF"/>
                  </a:solidFill>
                  <a:latin typeface="Prompt Bold"/>
                </a:rPr>
                <a:t>Ca làm việc của nhân viên</a:t>
              </a:r>
            </a:p>
          </p:txBody>
        </p:sp>
        <p:sp>
          <p:nvSpPr>
            <p:cNvPr id="9" name="TextBox 9"/>
            <p:cNvSpPr txBox="1"/>
            <p:nvPr/>
          </p:nvSpPr>
          <p:spPr>
            <a:xfrm>
              <a:off x="404363" y="4655373"/>
              <a:ext cx="9676218" cy="872767"/>
            </a:xfrm>
            <a:prstGeom prst="rect">
              <a:avLst/>
            </a:prstGeom>
          </p:spPr>
          <p:txBody>
            <a:bodyPr lIns="0" tIns="0" rIns="0" bIns="0" rtlCol="0" anchor="t">
              <a:spAutoFit/>
            </a:bodyPr>
            <a:lstStyle/>
            <a:p>
              <a:pPr>
                <a:lnSpc>
                  <a:spcPts val="5360"/>
                </a:lnSpc>
              </a:pPr>
              <a:r>
                <a:rPr lang="en-US" sz="4123">
                  <a:solidFill>
                    <a:srgbClr val="FFFFFF"/>
                  </a:solidFill>
                  <a:latin typeface="Prompt Bold"/>
                </a:rPr>
                <a:t>Số lượng sản phẩm đã bán </a:t>
              </a:r>
            </a:p>
          </p:txBody>
        </p:sp>
        <p:sp>
          <p:nvSpPr>
            <p:cNvPr id="10" name="AutoShape 10"/>
            <p:cNvSpPr/>
            <p:nvPr/>
          </p:nvSpPr>
          <p:spPr>
            <a:xfrm flipV="1">
              <a:off x="404364" y="1825931"/>
              <a:ext cx="9676201" cy="12700"/>
            </a:xfrm>
            <a:prstGeom prst="line">
              <a:avLst/>
            </a:prstGeom>
            <a:ln w="25400" cap="rnd">
              <a:solidFill>
                <a:srgbClr val="FFFFFF"/>
              </a:solidFill>
              <a:prstDash val="solid"/>
              <a:headEnd type="oval" w="lg" len="lg"/>
              <a:tailEnd type="none" w="sm" len="sm"/>
            </a:ln>
          </p:spPr>
        </p:sp>
        <p:sp>
          <p:nvSpPr>
            <p:cNvPr id="11" name="AutoShape 11"/>
            <p:cNvSpPr/>
            <p:nvPr/>
          </p:nvSpPr>
          <p:spPr>
            <a:xfrm flipV="1">
              <a:off x="404364" y="3562044"/>
              <a:ext cx="9676201" cy="12700"/>
            </a:xfrm>
            <a:prstGeom prst="line">
              <a:avLst/>
            </a:prstGeom>
            <a:ln w="25400" cap="rnd">
              <a:solidFill>
                <a:srgbClr val="FFFFFF"/>
              </a:solidFill>
              <a:prstDash val="solid"/>
              <a:headEnd type="oval" w="lg" len="lg"/>
              <a:tailEnd type="none" w="sm" len="sm"/>
            </a:ln>
          </p:spPr>
        </p:sp>
        <p:sp>
          <p:nvSpPr>
            <p:cNvPr id="12" name="AutoShape 12"/>
            <p:cNvSpPr/>
            <p:nvPr/>
          </p:nvSpPr>
          <p:spPr>
            <a:xfrm flipV="1">
              <a:off x="404364" y="5540840"/>
              <a:ext cx="9676201" cy="12700"/>
            </a:xfrm>
            <a:prstGeom prst="line">
              <a:avLst/>
            </a:prstGeom>
            <a:ln w="25400" cap="rnd">
              <a:solidFill>
                <a:srgbClr val="FFFFFF"/>
              </a:solidFill>
              <a:prstDash val="solid"/>
              <a:headEnd type="oval" w="lg" len="lg"/>
              <a:tailEnd type="none" w="sm" len="sm"/>
            </a:ln>
          </p:spPr>
        </p:sp>
        <p:sp>
          <p:nvSpPr>
            <p:cNvPr id="13" name="AutoShape 13"/>
            <p:cNvSpPr/>
            <p:nvPr/>
          </p:nvSpPr>
          <p:spPr>
            <a:xfrm flipV="1">
              <a:off x="404364" y="7673562"/>
              <a:ext cx="9676201" cy="12700"/>
            </a:xfrm>
            <a:prstGeom prst="line">
              <a:avLst/>
            </a:prstGeom>
            <a:ln w="25400" cap="rnd">
              <a:solidFill>
                <a:srgbClr val="FFFFFF"/>
              </a:solidFill>
              <a:prstDash val="solid"/>
              <a:headEnd type="oval" w="lg" len="lg"/>
              <a:tailEnd type="none" w="sm" len="sm"/>
            </a:ln>
          </p:spPr>
        </p:sp>
        <p:sp>
          <p:nvSpPr>
            <p:cNvPr id="14" name="TextBox 14"/>
            <p:cNvSpPr txBox="1"/>
            <p:nvPr/>
          </p:nvSpPr>
          <p:spPr>
            <a:xfrm>
              <a:off x="11671561" y="4662282"/>
              <a:ext cx="9676218" cy="872767"/>
            </a:xfrm>
            <a:prstGeom prst="rect">
              <a:avLst/>
            </a:prstGeom>
          </p:spPr>
          <p:txBody>
            <a:bodyPr lIns="0" tIns="0" rIns="0" bIns="0" rtlCol="0" anchor="t">
              <a:spAutoFit/>
            </a:bodyPr>
            <a:lstStyle/>
            <a:p>
              <a:pPr>
                <a:lnSpc>
                  <a:spcPts val="5360"/>
                </a:lnSpc>
              </a:pPr>
              <a:r>
                <a:rPr lang="en-US" sz="4123">
                  <a:solidFill>
                    <a:srgbClr val="FFFFFF"/>
                  </a:solidFill>
                  <a:latin typeface="Prompt Bold"/>
                </a:rPr>
                <a:t>Lợi nhuận theo tháng</a:t>
              </a:r>
            </a:p>
          </p:txBody>
        </p:sp>
        <p:sp>
          <p:nvSpPr>
            <p:cNvPr id="15" name="AutoShape 15"/>
            <p:cNvSpPr/>
            <p:nvPr/>
          </p:nvSpPr>
          <p:spPr>
            <a:xfrm flipV="1">
              <a:off x="11671561" y="1832840"/>
              <a:ext cx="9676201" cy="12700"/>
            </a:xfrm>
            <a:prstGeom prst="line">
              <a:avLst/>
            </a:prstGeom>
            <a:ln w="25400" cap="rnd">
              <a:solidFill>
                <a:srgbClr val="FFFFFF"/>
              </a:solidFill>
              <a:prstDash val="solid"/>
              <a:headEnd type="oval" w="lg" len="lg"/>
              <a:tailEnd type="none" w="sm" len="sm"/>
            </a:ln>
          </p:spPr>
        </p:sp>
        <p:sp>
          <p:nvSpPr>
            <p:cNvPr id="16" name="AutoShape 16"/>
            <p:cNvSpPr/>
            <p:nvPr/>
          </p:nvSpPr>
          <p:spPr>
            <a:xfrm flipV="1">
              <a:off x="11671561" y="3568952"/>
              <a:ext cx="9676201" cy="12700"/>
            </a:xfrm>
            <a:prstGeom prst="line">
              <a:avLst/>
            </a:prstGeom>
            <a:ln w="25400" cap="rnd">
              <a:solidFill>
                <a:srgbClr val="FFFFFF"/>
              </a:solidFill>
              <a:prstDash val="solid"/>
              <a:headEnd type="oval" w="lg" len="lg"/>
              <a:tailEnd type="none" w="sm" len="sm"/>
            </a:ln>
          </p:spPr>
        </p:sp>
        <p:sp>
          <p:nvSpPr>
            <p:cNvPr id="17" name="AutoShape 17"/>
            <p:cNvSpPr/>
            <p:nvPr/>
          </p:nvSpPr>
          <p:spPr>
            <a:xfrm flipV="1">
              <a:off x="11671561" y="5547749"/>
              <a:ext cx="9676201" cy="12700"/>
            </a:xfrm>
            <a:prstGeom prst="line">
              <a:avLst/>
            </a:prstGeom>
            <a:ln w="25400" cap="rnd">
              <a:solidFill>
                <a:srgbClr val="FFFFFF"/>
              </a:solidFill>
              <a:prstDash val="solid"/>
              <a:headEnd type="oval" w="lg" len="lg"/>
              <a:tailEnd type="none" w="sm" len="sm"/>
            </a:ln>
          </p:spPr>
        </p:sp>
        <p:sp>
          <p:nvSpPr>
            <p:cNvPr id="18" name="AutoShape 18"/>
            <p:cNvSpPr/>
            <p:nvPr/>
          </p:nvSpPr>
          <p:spPr>
            <a:xfrm flipV="1">
              <a:off x="11671561" y="7680470"/>
              <a:ext cx="9676201" cy="12700"/>
            </a:xfrm>
            <a:prstGeom prst="line">
              <a:avLst/>
            </a:prstGeom>
            <a:ln w="25400" cap="rnd">
              <a:solidFill>
                <a:srgbClr val="FFFFFF"/>
              </a:solidFill>
              <a:prstDash val="solid"/>
              <a:headEnd type="oval" w="lg" len="lg"/>
              <a:tailEnd type="none" w="sm" len="sm"/>
            </a:ln>
          </p:spPr>
        </p:sp>
        <p:sp>
          <p:nvSpPr>
            <p:cNvPr id="19" name="TextBox 19"/>
            <p:cNvSpPr txBox="1"/>
            <p:nvPr/>
          </p:nvSpPr>
          <p:spPr>
            <a:xfrm>
              <a:off x="11671545" y="2683485"/>
              <a:ext cx="9676234" cy="872767"/>
            </a:xfrm>
            <a:prstGeom prst="rect">
              <a:avLst/>
            </a:prstGeom>
          </p:spPr>
          <p:txBody>
            <a:bodyPr lIns="0" tIns="0" rIns="0" bIns="0" rtlCol="0" anchor="t">
              <a:spAutoFit/>
            </a:bodyPr>
            <a:lstStyle/>
            <a:p>
              <a:pPr>
                <a:lnSpc>
                  <a:spcPts val="5360"/>
                </a:lnSpc>
              </a:pPr>
              <a:r>
                <a:rPr lang="en-US" sz="4123">
                  <a:solidFill>
                    <a:srgbClr val="FFFFFF"/>
                  </a:solidFill>
                  <a:latin typeface="Prompt Bold"/>
                </a:rPr>
                <a:t>Lợi nhuận theo ngày</a:t>
              </a:r>
            </a:p>
          </p:txBody>
        </p:sp>
        <p:sp>
          <p:nvSpPr>
            <p:cNvPr id="20" name="TextBox 20"/>
            <p:cNvSpPr txBox="1"/>
            <p:nvPr/>
          </p:nvSpPr>
          <p:spPr>
            <a:xfrm>
              <a:off x="11671545" y="6398649"/>
              <a:ext cx="10252294" cy="872767"/>
            </a:xfrm>
            <a:prstGeom prst="rect">
              <a:avLst/>
            </a:prstGeom>
          </p:spPr>
          <p:txBody>
            <a:bodyPr lIns="0" tIns="0" rIns="0" bIns="0" rtlCol="0" anchor="t">
              <a:spAutoFit/>
            </a:bodyPr>
            <a:lstStyle/>
            <a:p>
              <a:pPr>
                <a:lnSpc>
                  <a:spcPts val="5360"/>
                </a:lnSpc>
              </a:pPr>
              <a:r>
                <a:rPr lang="en-US" sz="4123">
                  <a:solidFill>
                    <a:srgbClr val="FFFFFF"/>
                  </a:solidFill>
                  <a:latin typeface="Prompt Bold"/>
                </a:rPr>
                <a:t>Sốl lượng nguyên liệu</a:t>
              </a:r>
            </a:p>
          </p:txBody>
        </p:sp>
        <p:sp>
          <p:nvSpPr>
            <p:cNvPr id="21" name="TextBox 21"/>
            <p:cNvSpPr txBox="1"/>
            <p:nvPr/>
          </p:nvSpPr>
          <p:spPr>
            <a:xfrm>
              <a:off x="11671545" y="874441"/>
              <a:ext cx="11020395" cy="872767"/>
            </a:xfrm>
            <a:prstGeom prst="rect">
              <a:avLst/>
            </a:prstGeom>
          </p:spPr>
          <p:txBody>
            <a:bodyPr lIns="0" tIns="0" rIns="0" bIns="0" rtlCol="0" anchor="t">
              <a:spAutoFit/>
            </a:bodyPr>
            <a:lstStyle/>
            <a:p>
              <a:pPr>
                <a:lnSpc>
                  <a:spcPts val="5360"/>
                </a:lnSpc>
              </a:pPr>
              <a:r>
                <a:rPr lang="en-US" sz="4123">
                  <a:solidFill>
                    <a:srgbClr val="FFFFFF"/>
                  </a:solidFill>
                  <a:latin typeface="Prompt Bold"/>
                </a:rPr>
                <a:t>Doanh thu theo ngày</a:t>
              </a:r>
            </a:p>
          </p:txBody>
        </p:sp>
      </p:grpSp>
      <p:sp>
        <p:nvSpPr>
          <p:cNvPr id="22" name="Freeform 22"/>
          <p:cNvSpPr/>
          <p:nvPr/>
        </p:nvSpPr>
        <p:spPr>
          <a:xfrm flipH="1">
            <a:off x="16543145" y="8353307"/>
            <a:ext cx="1996070" cy="1933693"/>
          </a:xfrm>
          <a:custGeom>
            <a:avLst/>
            <a:gdLst/>
            <a:ahLst/>
            <a:cxnLst/>
            <a:rect l="l" t="t" r="r" b="b"/>
            <a:pathLst>
              <a:path w="1996070" h="1933693">
                <a:moveTo>
                  <a:pt x="1996070" y="0"/>
                </a:moveTo>
                <a:lnTo>
                  <a:pt x="0" y="0"/>
                </a:lnTo>
                <a:lnTo>
                  <a:pt x="0" y="1933693"/>
                </a:lnTo>
                <a:lnTo>
                  <a:pt x="1996070" y="1933693"/>
                </a:lnTo>
                <a:lnTo>
                  <a:pt x="199607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755779" y="1269842"/>
            <a:ext cx="17330804" cy="847090"/>
          </a:xfrm>
          <a:prstGeom prst="rect">
            <a:avLst/>
          </a:prstGeom>
        </p:spPr>
        <p:txBody>
          <a:bodyPr lIns="0" tIns="0" rIns="0" bIns="0" rtlCol="0" anchor="t">
            <a:spAutoFit/>
          </a:bodyPr>
          <a:lstStyle/>
          <a:p>
            <a:pPr>
              <a:lnSpc>
                <a:spcPts val="6889"/>
              </a:lnSpc>
              <a:spcBef>
                <a:spcPct val="0"/>
              </a:spcBef>
            </a:pPr>
            <a:r>
              <a:rPr lang="en-US" sz="5299">
                <a:solidFill>
                  <a:srgbClr val="FFFFFF"/>
                </a:solidFill>
                <a:latin typeface="Prompt Medium"/>
              </a:rPr>
              <a:t>2.5 View</a:t>
            </a:r>
          </a:p>
        </p:txBody>
      </p:sp>
      <p:sp>
        <p:nvSpPr>
          <p:cNvPr id="24" name="TextBox 24"/>
          <p:cNvSpPr txBox="1"/>
          <p:nvPr/>
        </p:nvSpPr>
        <p:spPr>
          <a:xfrm>
            <a:off x="4680306" y="428625"/>
            <a:ext cx="10449874"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2: PHÂN TÍCH THIẾT KẾ HỆ THỐNG</a:t>
            </a:r>
          </a:p>
        </p:txBody>
      </p:sp>
      <p:sp>
        <p:nvSpPr>
          <p:cNvPr id="25" name="TextBox 25"/>
          <p:cNvSpPr txBox="1"/>
          <p:nvPr/>
        </p:nvSpPr>
        <p:spPr>
          <a:xfrm>
            <a:off x="452519" y="2351086"/>
            <a:ext cx="3944727" cy="582635"/>
          </a:xfrm>
          <a:prstGeom prst="rect">
            <a:avLst/>
          </a:prstGeom>
        </p:spPr>
        <p:txBody>
          <a:bodyPr lIns="0" tIns="0" rIns="0" bIns="0" rtlCol="0" anchor="t">
            <a:spAutoFit/>
          </a:bodyPr>
          <a:lstStyle/>
          <a:p>
            <a:pPr>
              <a:lnSpc>
                <a:spcPts val="4710"/>
              </a:lnSpc>
            </a:pPr>
            <a:r>
              <a:rPr lang="en-US" sz="3623">
                <a:solidFill>
                  <a:srgbClr val="FFFFFF"/>
                </a:solidFill>
                <a:latin typeface="Prompt Bold"/>
              </a:rPr>
              <a:t>Cú pháp View: </a:t>
            </a:r>
          </a:p>
        </p:txBody>
      </p:sp>
      <p:sp>
        <p:nvSpPr>
          <p:cNvPr id="26" name="TextBox 26"/>
          <p:cNvSpPr txBox="1"/>
          <p:nvPr/>
        </p:nvSpPr>
        <p:spPr>
          <a:xfrm>
            <a:off x="3822009" y="2435224"/>
            <a:ext cx="14465991" cy="423885"/>
          </a:xfrm>
          <a:prstGeom prst="rect">
            <a:avLst/>
          </a:prstGeom>
        </p:spPr>
        <p:txBody>
          <a:bodyPr lIns="0" tIns="0" rIns="0" bIns="0" rtlCol="0" anchor="t">
            <a:spAutoFit/>
          </a:bodyPr>
          <a:lstStyle/>
          <a:p>
            <a:pPr algn="ctr">
              <a:lnSpc>
                <a:spcPts val="3410"/>
              </a:lnSpc>
            </a:pPr>
            <a:r>
              <a:rPr lang="en-US" sz="2623">
                <a:solidFill>
                  <a:srgbClr val="FFFFFF"/>
                </a:solidFill>
                <a:latin typeface="Prompt Bold"/>
              </a:rPr>
              <a:t>CREATE VIEW ten_view ASSELECT cot1, cot2..... FROM ten_bang WHERE  [dieu_kien];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791" t="-201851"/>
            </a:stretch>
          </a:blipFill>
        </p:spPr>
      </p:sp>
      <p:sp>
        <p:nvSpPr>
          <p:cNvPr id="3" name="Freeform 3"/>
          <p:cNvSpPr/>
          <p:nvPr/>
        </p:nvSpPr>
        <p:spPr>
          <a:xfrm>
            <a:off x="16056017" y="7983496"/>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04677" y="1105249"/>
            <a:ext cx="17330804" cy="847090"/>
          </a:xfrm>
          <a:prstGeom prst="rect">
            <a:avLst/>
          </a:prstGeom>
        </p:spPr>
        <p:txBody>
          <a:bodyPr lIns="0" tIns="0" rIns="0" bIns="0" rtlCol="0" anchor="t">
            <a:spAutoFit/>
          </a:bodyPr>
          <a:lstStyle/>
          <a:p>
            <a:pPr>
              <a:lnSpc>
                <a:spcPts val="6889"/>
              </a:lnSpc>
              <a:spcBef>
                <a:spcPct val="0"/>
              </a:spcBef>
            </a:pPr>
            <a:r>
              <a:rPr lang="en-US" sz="5299">
                <a:solidFill>
                  <a:srgbClr val="FFFFFF"/>
                </a:solidFill>
                <a:latin typeface="Prompt Medium"/>
              </a:rPr>
              <a:t>2.6 Trigger</a:t>
            </a:r>
          </a:p>
        </p:txBody>
      </p:sp>
      <p:sp>
        <p:nvSpPr>
          <p:cNvPr id="5" name="TextBox 5"/>
          <p:cNvSpPr txBox="1"/>
          <p:nvPr/>
        </p:nvSpPr>
        <p:spPr>
          <a:xfrm>
            <a:off x="4680306" y="428625"/>
            <a:ext cx="10449874"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2: PHÂN TÍCH THIẾT KẾ HỆ THỐNG</a:t>
            </a:r>
          </a:p>
        </p:txBody>
      </p:sp>
      <p:grpSp>
        <p:nvGrpSpPr>
          <p:cNvPr id="6" name="Group 6"/>
          <p:cNvGrpSpPr/>
          <p:nvPr/>
        </p:nvGrpSpPr>
        <p:grpSpPr>
          <a:xfrm>
            <a:off x="452519" y="3351381"/>
            <a:ext cx="17382963" cy="6463808"/>
            <a:chOff x="0" y="0"/>
            <a:chExt cx="23177283" cy="8618411"/>
          </a:xfrm>
        </p:grpSpPr>
        <p:grpSp>
          <p:nvGrpSpPr>
            <p:cNvPr id="7" name="Group 7"/>
            <p:cNvGrpSpPr/>
            <p:nvPr/>
          </p:nvGrpSpPr>
          <p:grpSpPr>
            <a:xfrm>
              <a:off x="0" y="0"/>
              <a:ext cx="23177283" cy="8618411"/>
              <a:chOff x="0" y="0"/>
              <a:chExt cx="7811066" cy="2904524"/>
            </a:xfrm>
          </p:grpSpPr>
          <p:sp>
            <p:nvSpPr>
              <p:cNvPr id="8" name="Freeform 8"/>
              <p:cNvSpPr/>
              <p:nvPr/>
            </p:nvSpPr>
            <p:spPr>
              <a:xfrm>
                <a:off x="0" y="0"/>
                <a:ext cx="7811067" cy="2904524"/>
              </a:xfrm>
              <a:custGeom>
                <a:avLst/>
                <a:gdLst/>
                <a:ahLst/>
                <a:cxnLst/>
                <a:rect l="l" t="t" r="r" b="b"/>
                <a:pathLst>
                  <a:path w="7811067" h="2904524">
                    <a:moveTo>
                      <a:pt x="7686606" y="2904524"/>
                    </a:moveTo>
                    <a:lnTo>
                      <a:pt x="124460" y="2904524"/>
                    </a:lnTo>
                    <a:cubicBezTo>
                      <a:pt x="55880" y="2904524"/>
                      <a:pt x="0" y="2848644"/>
                      <a:pt x="0" y="2780064"/>
                    </a:cubicBezTo>
                    <a:lnTo>
                      <a:pt x="0" y="124460"/>
                    </a:lnTo>
                    <a:cubicBezTo>
                      <a:pt x="0" y="55880"/>
                      <a:pt x="55880" y="0"/>
                      <a:pt x="124460" y="0"/>
                    </a:cubicBezTo>
                    <a:lnTo>
                      <a:pt x="7686606" y="0"/>
                    </a:lnTo>
                    <a:cubicBezTo>
                      <a:pt x="7755186" y="0"/>
                      <a:pt x="7811067" y="55880"/>
                      <a:pt x="7811067" y="124460"/>
                    </a:cubicBezTo>
                    <a:lnTo>
                      <a:pt x="7811067" y="2780064"/>
                    </a:lnTo>
                    <a:cubicBezTo>
                      <a:pt x="7811067" y="2848644"/>
                      <a:pt x="7755186" y="2904524"/>
                      <a:pt x="7686606" y="2904524"/>
                    </a:cubicBezTo>
                    <a:close/>
                  </a:path>
                </a:pathLst>
              </a:custGeom>
              <a:solidFill>
                <a:srgbClr val="FFFFFF">
                  <a:alpha val="9804"/>
                </a:srgbClr>
              </a:solidFill>
            </p:spPr>
          </p:sp>
        </p:grpSp>
        <p:sp>
          <p:nvSpPr>
            <p:cNvPr id="9" name="TextBox 9"/>
            <p:cNvSpPr txBox="1"/>
            <p:nvPr/>
          </p:nvSpPr>
          <p:spPr>
            <a:xfrm>
              <a:off x="1137585" y="1627464"/>
              <a:ext cx="20511932" cy="2681741"/>
            </a:xfrm>
            <a:prstGeom prst="rect">
              <a:avLst/>
            </a:prstGeom>
          </p:spPr>
          <p:txBody>
            <a:bodyPr lIns="0" tIns="0" rIns="0" bIns="0" rtlCol="0" anchor="t">
              <a:spAutoFit/>
            </a:bodyPr>
            <a:lstStyle/>
            <a:p>
              <a:pPr marL="890206" lvl="1" indent="-445103">
                <a:lnSpc>
                  <a:spcPts val="5360"/>
                </a:lnSpc>
                <a:buFont typeface="Arial"/>
                <a:buChar char="•"/>
              </a:pPr>
              <a:r>
                <a:rPr lang="en-US" sz="4123">
                  <a:solidFill>
                    <a:srgbClr val="FFFFFF"/>
                  </a:solidFill>
                  <a:latin typeface="Prompt Bold"/>
                </a:rPr>
                <a:t>Kiểm tra xem nguyên liệu trong kho còn đủ để đáp ứng số lượng sản phẩm khách hàng yêu cầu hay không</a:t>
              </a:r>
            </a:p>
          </p:txBody>
        </p:sp>
        <p:sp>
          <p:nvSpPr>
            <p:cNvPr id="10" name="TextBox 10"/>
            <p:cNvSpPr txBox="1"/>
            <p:nvPr/>
          </p:nvSpPr>
          <p:spPr>
            <a:xfrm>
              <a:off x="1137585" y="5768545"/>
              <a:ext cx="20511932" cy="872767"/>
            </a:xfrm>
            <a:prstGeom prst="rect">
              <a:avLst/>
            </a:prstGeom>
          </p:spPr>
          <p:txBody>
            <a:bodyPr lIns="0" tIns="0" rIns="0" bIns="0" rtlCol="0" anchor="t">
              <a:spAutoFit/>
            </a:bodyPr>
            <a:lstStyle/>
            <a:p>
              <a:pPr marL="890206" lvl="1" indent="-445103">
                <a:lnSpc>
                  <a:spcPts val="5360"/>
                </a:lnSpc>
                <a:buFont typeface="Arial"/>
                <a:buChar char="•"/>
              </a:pPr>
              <a:r>
                <a:rPr lang="en-US" sz="4123">
                  <a:solidFill>
                    <a:srgbClr val="FFFFFF"/>
                  </a:solidFill>
                  <a:latin typeface="Prompt Bold"/>
                </a:rPr>
                <a:t>Kiểm tra tên sản phẩm có bị trùng không</a:t>
              </a:r>
            </a:p>
          </p:txBody>
        </p:sp>
      </p:grpSp>
      <p:sp>
        <p:nvSpPr>
          <p:cNvPr id="11" name="TextBox 11"/>
          <p:cNvSpPr txBox="1"/>
          <p:nvPr/>
        </p:nvSpPr>
        <p:spPr>
          <a:xfrm>
            <a:off x="452519" y="2360611"/>
            <a:ext cx="3944727" cy="547075"/>
          </a:xfrm>
          <a:prstGeom prst="rect">
            <a:avLst/>
          </a:prstGeom>
        </p:spPr>
        <p:txBody>
          <a:bodyPr lIns="0" tIns="0" rIns="0" bIns="0" rtlCol="0" anchor="t">
            <a:spAutoFit/>
          </a:bodyPr>
          <a:lstStyle/>
          <a:p>
            <a:pPr>
              <a:lnSpc>
                <a:spcPts val="4450"/>
              </a:lnSpc>
            </a:pPr>
            <a:r>
              <a:rPr lang="en-US" sz="3423">
                <a:solidFill>
                  <a:srgbClr val="FFFFFF"/>
                </a:solidFill>
                <a:latin typeface="Prompt Bold"/>
              </a:rPr>
              <a:t>Cú pháp Trigger: </a:t>
            </a:r>
          </a:p>
        </p:txBody>
      </p:sp>
      <p:sp>
        <p:nvSpPr>
          <p:cNvPr id="12" name="TextBox 12"/>
          <p:cNvSpPr txBox="1"/>
          <p:nvPr/>
        </p:nvSpPr>
        <p:spPr>
          <a:xfrm>
            <a:off x="3245934" y="2444114"/>
            <a:ext cx="15576994" cy="380069"/>
          </a:xfrm>
          <a:prstGeom prst="rect">
            <a:avLst/>
          </a:prstGeom>
        </p:spPr>
        <p:txBody>
          <a:bodyPr lIns="0" tIns="0" rIns="0" bIns="0" rtlCol="0" anchor="t">
            <a:spAutoFit/>
          </a:bodyPr>
          <a:lstStyle/>
          <a:p>
            <a:pPr algn="ctr">
              <a:lnSpc>
                <a:spcPts val="3020"/>
              </a:lnSpc>
            </a:pPr>
            <a:r>
              <a:rPr lang="en-US" sz="2323">
                <a:solidFill>
                  <a:srgbClr val="FFFFFF"/>
                </a:solidFill>
                <a:latin typeface="Prompt Bold"/>
              </a:rPr>
              <a:t>CREATE TRIGGER tên_trigger ON tên_bảng FOR {DELETE, INSERT, UPDATE} AS câu_lệnh_sql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Freeform 2"/>
          <p:cNvSpPr/>
          <p:nvPr/>
        </p:nvSpPr>
        <p:spPr>
          <a:xfrm rot="1754742">
            <a:off x="-13397103" y="166729"/>
            <a:ext cx="26398651" cy="19487005"/>
          </a:xfrm>
          <a:custGeom>
            <a:avLst/>
            <a:gdLst/>
            <a:ahLst/>
            <a:cxnLst/>
            <a:rect l="l" t="t" r="r" b="b"/>
            <a:pathLst>
              <a:path w="26398651" h="19487005">
                <a:moveTo>
                  <a:pt x="0" y="0"/>
                </a:moveTo>
                <a:lnTo>
                  <a:pt x="26398651" y="0"/>
                </a:lnTo>
                <a:lnTo>
                  <a:pt x="26398651" y="19487004"/>
                </a:lnTo>
                <a:lnTo>
                  <a:pt x="0" y="194870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88512" y="1028700"/>
            <a:ext cx="6089904" cy="8229600"/>
          </a:xfrm>
          <a:custGeom>
            <a:avLst/>
            <a:gdLst/>
            <a:ahLst/>
            <a:cxnLst/>
            <a:rect l="l" t="t" r="r" b="b"/>
            <a:pathLst>
              <a:path w="6089904" h="8229600">
                <a:moveTo>
                  <a:pt x="0" y="0"/>
                </a:moveTo>
                <a:lnTo>
                  <a:pt x="6089904" y="0"/>
                </a:lnTo>
                <a:lnTo>
                  <a:pt x="6089904" y="8229600"/>
                </a:lnTo>
                <a:lnTo>
                  <a:pt x="0" y="8229600"/>
                </a:lnTo>
                <a:lnTo>
                  <a:pt x="0" y="0"/>
                </a:lnTo>
                <a:close/>
              </a:path>
            </a:pathLst>
          </a:custGeom>
          <a:blipFill>
            <a:blip r:embed="rId4"/>
            <a:stretch>
              <a:fillRect/>
            </a:stretch>
          </a:blipFill>
        </p:spPr>
      </p:sp>
      <p:grpSp>
        <p:nvGrpSpPr>
          <p:cNvPr id="4" name="Group 4"/>
          <p:cNvGrpSpPr/>
          <p:nvPr/>
        </p:nvGrpSpPr>
        <p:grpSpPr>
          <a:xfrm>
            <a:off x="473205" y="603579"/>
            <a:ext cx="10508607" cy="9079841"/>
            <a:chOff x="0" y="0"/>
            <a:chExt cx="14011476" cy="12106455"/>
          </a:xfrm>
        </p:grpSpPr>
        <p:sp>
          <p:nvSpPr>
            <p:cNvPr id="5" name="TextBox 5"/>
            <p:cNvSpPr txBox="1"/>
            <p:nvPr/>
          </p:nvSpPr>
          <p:spPr>
            <a:xfrm>
              <a:off x="0" y="-47625"/>
              <a:ext cx="11640681" cy="105515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PHẦN 3</a:t>
              </a:r>
            </a:p>
          </p:txBody>
        </p:sp>
        <p:sp>
          <p:nvSpPr>
            <p:cNvPr id="6" name="TextBox 6"/>
            <p:cNvSpPr txBox="1"/>
            <p:nvPr/>
          </p:nvSpPr>
          <p:spPr>
            <a:xfrm>
              <a:off x="0" y="1347396"/>
              <a:ext cx="14011476" cy="36671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Prompt Bold"/>
                </a:rPr>
                <a:t>THIẾT KẾ CÁC CHỨC NĂNG</a:t>
              </a:r>
            </a:p>
          </p:txBody>
        </p:sp>
        <p:sp>
          <p:nvSpPr>
            <p:cNvPr id="7" name="TextBox 7"/>
            <p:cNvSpPr txBox="1"/>
            <p:nvPr/>
          </p:nvSpPr>
          <p:spPr>
            <a:xfrm>
              <a:off x="0" y="5515155"/>
              <a:ext cx="8683168" cy="6591300"/>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Prompt Medium"/>
                </a:rPr>
                <a:t>Kết nối cơ sở dữ liệu</a:t>
              </a:r>
            </a:p>
            <a:p>
              <a:pPr marL="647700" lvl="1" indent="-323850">
                <a:lnSpc>
                  <a:spcPts val="3900"/>
                </a:lnSpc>
                <a:buFont typeface="Arial"/>
                <a:buChar char="•"/>
              </a:pPr>
              <a:r>
                <a:rPr lang="en-US" sz="3000">
                  <a:solidFill>
                    <a:srgbClr val="FFFFFF"/>
                  </a:solidFill>
                  <a:latin typeface="Prompt Medium"/>
                </a:rPr>
                <a:t>Xem thông tin danh mục</a:t>
              </a:r>
            </a:p>
            <a:p>
              <a:pPr marL="647700" lvl="1" indent="-323850">
                <a:lnSpc>
                  <a:spcPts val="3900"/>
                </a:lnSpc>
                <a:buFont typeface="Arial"/>
                <a:buChar char="•"/>
              </a:pPr>
              <a:r>
                <a:rPr lang="en-US" sz="3000">
                  <a:solidFill>
                    <a:srgbClr val="FFFFFF"/>
                  </a:solidFill>
                  <a:latin typeface="Prompt Medium"/>
                </a:rPr>
                <a:t>Quản lý khách hàng</a:t>
              </a:r>
            </a:p>
            <a:p>
              <a:pPr marL="647700" lvl="1" indent="-323850">
                <a:lnSpc>
                  <a:spcPts val="3900"/>
                </a:lnSpc>
                <a:buFont typeface="Arial"/>
                <a:buChar char="•"/>
              </a:pPr>
              <a:r>
                <a:rPr lang="en-US" sz="3000">
                  <a:solidFill>
                    <a:srgbClr val="FFFFFF"/>
                  </a:solidFill>
                  <a:latin typeface="Prompt Medium"/>
                </a:rPr>
                <a:t>Quản lý hóa đơn</a:t>
              </a:r>
            </a:p>
            <a:p>
              <a:pPr marL="647700" lvl="1" indent="-323850">
                <a:lnSpc>
                  <a:spcPts val="3900"/>
                </a:lnSpc>
                <a:buFont typeface="Arial"/>
                <a:buChar char="•"/>
              </a:pPr>
              <a:r>
                <a:rPr lang="en-US" sz="3000">
                  <a:solidFill>
                    <a:srgbClr val="FFFFFF"/>
                  </a:solidFill>
                  <a:latin typeface="Prompt Medium"/>
                </a:rPr>
                <a:t>Quản lý kho nguyên liệu</a:t>
              </a:r>
            </a:p>
            <a:p>
              <a:pPr marL="647700" lvl="1" indent="-323850">
                <a:lnSpc>
                  <a:spcPts val="3900"/>
                </a:lnSpc>
                <a:buFont typeface="Arial"/>
                <a:buChar char="•"/>
              </a:pPr>
              <a:r>
                <a:rPr lang="en-US" sz="3000">
                  <a:solidFill>
                    <a:srgbClr val="FFFFFF"/>
                  </a:solidFill>
                  <a:latin typeface="Prompt Medium"/>
                </a:rPr>
                <a:t>Quản lý sản phẩm</a:t>
              </a:r>
            </a:p>
            <a:p>
              <a:pPr marL="647700" lvl="1" indent="-323850">
                <a:lnSpc>
                  <a:spcPts val="3900"/>
                </a:lnSpc>
                <a:buFont typeface="Arial"/>
                <a:buChar char="•"/>
              </a:pPr>
              <a:r>
                <a:rPr lang="en-US" sz="3000">
                  <a:solidFill>
                    <a:srgbClr val="FFFFFF"/>
                  </a:solidFill>
                  <a:latin typeface="Prompt Medium"/>
                </a:rPr>
                <a:t>Thống kê doanh thu và chi phí</a:t>
              </a:r>
            </a:p>
            <a:p>
              <a:pPr marL="647700" lvl="1" indent="-323850">
                <a:lnSpc>
                  <a:spcPts val="3900"/>
                </a:lnSpc>
                <a:buFont typeface="Arial"/>
                <a:buChar char="•"/>
              </a:pPr>
              <a:r>
                <a:rPr lang="en-US" sz="3000">
                  <a:solidFill>
                    <a:srgbClr val="FFFFFF"/>
                  </a:solidFill>
                  <a:latin typeface="Prompt Medium"/>
                </a:rPr>
                <a:t>Quản lý nhân viên</a:t>
              </a:r>
            </a:p>
            <a:p>
              <a:pPr marL="647700" lvl="1" indent="-323850">
                <a:lnSpc>
                  <a:spcPts val="3900"/>
                </a:lnSpc>
                <a:buFont typeface="Arial"/>
                <a:buChar char="•"/>
              </a:pPr>
              <a:r>
                <a:rPr lang="en-US" sz="3000">
                  <a:solidFill>
                    <a:srgbClr val="FFFFFF"/>
                  </a:solidFill>
                  <a:latin typeface="Prompt Medium"/>
                </a:rPr>
                <a:t>Quản lý phân ca</a:t>
              </a:r>
            </a:p>
            <a:p>
              <a:pPr marL="647700" lvl="1" indent="-323850">
                <a:lnSpc>
                  <a:spcPts val="3900"/>
                </a:lnSpc>
                <a:buFont typeface="Arial"/>
                <a:buChar char="•"/>
              </a:pPr>
              <a:r>
                <a:rPr lang="en-US" sz="3000">
                  <a:solidFill>
                    <a:srgbClr val="FFFFFF"/>
                  </a:solidFill>
                  <a:latin typeface="Prompt Medium"/>
                </a:rPr>
                <a:t>Quản lý nhà cung cấp</a:t>
              </a:r>
            </a:p>
          </p:txBody>
        </p:sp>
      </p:grpSp>
      <p:sp>
        <p:nvSpPr>
          <p:cNvPr id="8" name="Freeform 8"/>
          <p:cNvSpPr/>
          <p:nvPr/>
        </p:nvSpPr>
        <p:spPr>
          <a:xfrm>
            <a:off x="12246063" y="7490906"/>
            <a:ext cx="5495412" cy="2981261"/>
          </a:xfrm>
          <a:custGeom>
            <a:avLst/>
            <a:gdLst/>
            <a:ahLst/>
            <a:cxnLst/>
            <a:rect l="l" t="t" r="r" b="b"/>
            <a:pathLst>
              <a:path w="5495412" h="2981261">
                <a:moveTo>
                  <a:pt x="0" y="0"/>
                </a:moveTo>
                <a:lnTo>
                  <a:pt x="5495412" y="0"/>
                </a:lnTo>
                <a:lnTo>
                  <a:pt x="5495412" y="2981261"/>
                </a:lnTo>
                <a:lnTo>
                  <a:pt x="0" y="2981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Freeform 2"/>
          <p:cNvSpPr/>
          <p:nvPr/>
        </p:nvSpPr>
        <p:spPr>
          <a:xfrm rot="1754742">
            <a:off x="-12848039" y="2044328"/>
            <a:ext cx="26398651" cy="19487005"/>
          </a:xfrm>
          <a:custGeom>
            <a:avLst/>
            <a:gdLst/>
            <a:ahLst/>
            <a:cxnLst/>
            <a:rect l="l" t="t" r="r" b="b"/>
            <a:pathLst>
              <a:path w="26398651" h="19487005">
                <a:moveTo>
                  <a:pt x="0" y="0"/>
                </a:moveTo>
                <a:lnTo>
                  <a:pt x="26398651" y="0"/>
                </a:lnTo>
                <a:lnTo>
                  <a:pt x="26398651" y="19487004"/>
                </a:lnTo>
                <a:lnTo>
                  <a:pt x="0" y="194870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421538" y="3488491"/>
            <a:ext cx="8090845" cy="7395166"/>
          </a:xfrm>
          <a:custGeom>
            <a:avLst/>
            <a:gdLst/>
            <a:ahLst/>
            <a:cxnLst/>
            <a:rect l="l" t="t" r="r" b="b"/>
            <a:pathLst>
              <a:path w="8090845" h="7395166">
                <a:moveTo>
                  <a:pt x="8090845" y="0"/>
                </a:moveTo>
                <a:lnTo>
                  <a:pt x="0" y="0"/>
                </a:lnTo>
                <a:lnTo>
                  <a:pt x="0" y="7395166"/>
                </a:lnTo>
                <a:lnTo>
                  <a:pt x="8090845" y="7395166"/>
                </a:lnTo>
                <a:lnTo>
                  <a:pt x="8090845" y="0"/>
                </a:lnTo>
                <a:close/>
              </a:path>
            </a:pathLst>
          </a:custGeom>
          <a:blipFill>
            <a:blip r:embed="rId4"/>
            <a:stretch>
              <a:fillRect/>
            </a:stretch>
          </a:blipFill>
        </p:spPr>
      </p:sp>
      <p:grpSp>
        <p:nvGrpSpPr>
          <p:cNvPr id="4" name="Group 4"/>
          <p:cNvGrpSpPr/>
          <p:nvPr/>
        </p:nvGrpSpPr>
        <p:grpSpPr>
          <a:xfrm>
            <a:off x="452631" y="2584779"/>
            <a:ext cx="10508607" cy="5117441"/>
            <a:chOff x="0" y="0"/>
            <a:chExt cx="14011476" cy="6823255"/>
          </a:xfrm>
        </p:grpSpPr>
        <p:sp>
          <p:nvSpPr>
            <p:cNvPr id="5" name="TextBox 5"/>
            <p:cNvSpPr txBox="1"/>
            <p:nvPr/>
          </p:nvSpPr>
          <p:spPr>
            <a:xfrm>
              <a:off x="0" y="-47625"/>
              <a:ext cx="11640681" cy="105515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PHẦN 4</a:t>
              </a:r>
            </a:p>
          </p:txBody>
        </p:sp>
        <p:sp>
          <p:nvSpPr>
            <p:cNvPr id="6" name="TextBox 6"/>
            <p:cNvSpPr txBox="1"/>
            <p:nvPr/>
          </p:nvSpPr>
          <p:spPr>
            <a:xfrm>
              <a:off x="0" y="1347396"/>
              <a:ext cx="14011476" cy="36671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Prompt Bold"/>
                </a:rPr>
                <a:t>QUẢN LÝ USER VÀ PHÂN QUYỀN</a:t>
              </a:r>
            </a:p>
          </p:txBody>
        </p:sp>
        <p:sp>
          <p:nvSpPr>
            <p:cNvPr id="7" name="TextBox 7"/>
            <p:cNvSpPr txBox="1"/>
            <p:nvPr/>
          </p:nvSpPr>
          <p:spPr>
            <a:xfrm>
              <a:off x="0" y="5515155"/>
              <a:ext cx="8683168" cy="1308100"/>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Prompt Medium"/>
                </a:rPr>
                <a:t>Role Staff</a:t>
              </a:r>
            </a:p>
            <a:p>
              <a:pPr marL="647700" lvl="1" indent="-323850">
                <a:lnSpc>
                  <a:spcPts val="3900"/>
                </a:lnSpc>
                <a:buFont typeface="Arial"/>
                <a:buChar char="•"/>
              </a:pPr>
              <a:r>
                <a:rPr lang="en-US" sz="3000">
                  <a:solidFill>
                    <a:srgbClr val="FFFFFF"/>
                  </a:solidFill>
                  <a:latin typeface="Prompt Medium"/>
                </a:rPr>
                <a:t>Role Manager</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791" t="-201851"/>
            </a:stretch>
          </a:blipFill>
        </p:spPr>
      </p:sp>
      <p:grpSp>
        <p:nvGrpSpPr>
          <p:cNvPr id="3" name="Group 3"/>
          <p:cNvGrpSpPr/>
          <p:nvPr/>
        </p:nvGrpSpPr>
        <p:grpSpPr>
          <a:xfrm>
            <a:off x="452519" y="2794492"/>
            <a:ext cx="17382963" cy="6463808"/>
            <a:chOff x="0" y="0"/>
            <a:chExt cx="7811066" cy="2904524"/>
          </a:xfrm>
        </p:grpSpPr>
        <p:sp>
          <p:nvSpPr>
            <p:cNvPr id="4" name="Freeform 4"/>
            <p:cNvSpPr/>
            <p:nvPr/>
          </p:nvSpPr>
          <p:spPr>
            <a:xfrm>
              <a:off x="0" y="0"/>
              <a:ext cx="7811067" cy="2904524"/>
            </a:xfrm>
            <a:custGeom>
              <a:avLst/>
              <a:gdLst/>
              <a:ahLst/>
              <a:cxnLst/>
              <a:rect l="l" t="t" r="r" b="b"/>
              <a:pathLst>
                <a:path w="7811067" h="2904524">
                  <a:moveTo>
                    <a:pt x="7686606" y="2904524"/>
                  </a:moveTo>
                  <a:lnTo>
                    <a:pt x="124460" y="2904524"/>
                  </a:lnTo>
                  <a:cubicBezTo>
                    <a:pt x="55880" y="2904524"/>
                    <a:pt x="0" y="2848644"/>
                    <a:pt x="0" y="2780064"/>
                  </a:cubicBezTo>
                  <a:lnTo>
                    <a:pt x="0" y="124460"/>
                  </a:lnTo>
                  <a:cubicBezTo>
                    <a:pt x="0" y="55880"/>
                    <a:pt x="55880" y="0"/>
                    <a:pt x="124460" y="0"/>
                  </a:cubicBezTo>
                  <a:lnTo>
                    <a:pt x="7686606" y="0"/>
                  </a:lnTo>
                  <a:cubicBezTo>
                    <a:pt x="7755186" y="0"/>
                    <a:pt x="7811067" y="55880"/>
                    <a:pt x="7811067" y="124460"/>
                  </a:cubicBezTo>
                  <a:lnTo>
                    <a:pt x="7811067" y="2780064"/>
                  </a:lnTo>
                  <a:cubicBezTo>
                    <a:pt x="7811067" y="2848644"/>
                    <a:pt x="7755186" y="2904524"/>
                    <a:pt x="7686606" y="2904524"/>
                  </a:cubicBezTo>
                  <a:close/>
                </a:path>
              </a:pathLst>
            </a:custGeom>
            <a:solidFill>
              <a:srgbClr val="FFFFFF">
                <a:alpha val="9804"/>
              </a:srgbClr>
            </a:solidFill>
          </p:spPr>
        </p:sp>
      </p:grpSp>
      <p:sp>
        <p:nvSpPr>
          <p:cNvPr id="5" name="Freeform 5"/>
          <p:cNvSpPr/>
          <p:nvPr/>
        </p:nvSpPr>
        <p:spPr>
          <a:xfrm>
            <a:off x="15315348" y="6691565"/>
            <a:ext cx="2611185" cy="3595435"/>
          </a:xfrm>
          <a:custGeom>
            <a:avLst/>
            <a:gdLst/>
            <a:ahLst/>
            <a:cxnLst/>
            <a:rect l="l" t="t" r="r" b="b"/>
            <a:pathLst>
              <a:path w="2611185" h="3595435">
                <a:moveTo>
                  <a:pt x="0" y="0"/>
                </a:moveTo>
                <a:lnTo>
                  <a:pt x="2611184" y="0"/>
                </a:lnTo>
                <a:lnTo>
                  <a:pt x="2611184" y="3595435"/>
                </a:lnTo>
                <a:lnTo>
                  <a:pt x="0" y="3595435"/>
                </a:lnTo>
                <a:lnTo>
                  <a:pt x="0" y="0"/>
                </a:lnTo>
                <a:close/>
              </a:path>
            </a:pathLst>
          </a:custGeom>
          <a:blipFill>
            <a:blip r:embed="rId3"/>
            <a:stretch>
              <a:fillRect/>
            </a:stretch>
          </a:blipFill>
        </p:spPr>
      </p:sp>
      <p:sp>
        <p:nvSpPr>
          <p:cNvPr id="6" name="TextBox 6"/>
          <p:cNvSpPr txBox="1"/>
          <p:nvPr/>
        </p:nvSpPr>
        <p:spPr>
          <a:xfrm>
            <a:off x="755779" y="1269842"/>
            <a:ext cx="17330804" cy="847090"/>
          </a:xfrm>
          <a:prstGeom prst="rect">
            <a:avLst/>
          </a:prstGeom>
        </p:spPr>
        <p:txBody>
          <a:bodyPr lIns="0" tIns="0" rIns="0" bIns="0" rtlCol="0" anchor="t">
            <a:spAutoFit/>
          </a:bodyPr>
          <a:lstStyle/>
          <a:p>
            <a:pPr>
              <a:lnSpc>
                <a:spcPts val="6889"/>
              </a:lnSpc>
              <a:spcBef>
                <a:spcPct val="0"/>
              </a:spcBef>
            </a:pPr>
            <a:r>
              <a:rPr lang="en-US" sz="5299">
                <a:solidFill>
                  <a:srgbClr val="FFFFFF"/>
                </a:solidFill>
                <a:latin typeface="Prompt Medium"/>
              </a:rPr>
              <a:t>4.1 Role Staff</a:t>
            </a:r>
          </a:p>
        </p:txBody>
      </p:sp>
      <p:sp>
        <p:nvSpPr>
          <p:cNvPr id="7" name="TextBox 7"/>
          <p:cNvSpPr txBox="1"/>
          <p:nvPr/>
        </p:nvSpPr>
        <p:spPr>
          <a:xfrm>
            <a:off x="4433416" y="428625"/>
            <a:ext cx="10881931"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4: QUẢN LÝ USER VÀ PHÂN QUYỀN</a:t>
            </a:r>
          </a:p>
        </p:txBody>
      </p:sp>
      <p:sp>
        <p:nvSpPr>
          <p:cNvPr id="8" name="TextBox 8"/>
          <p:cNvSpPr txBox="1"/>
          <p:nvPr/>
        </p:nvSpPr>
        <p:spPr>
          <a:xfrm>
            <a:off x="882208" y="3182599"/>
            <a:ext cx="8115474" cy="664100"/>
          </a:xfrm>
          <a:prstGeom prst="rect">
            <a:avLst/>
          </a:prstGeom>
        </p:spPr>
        <p:txBody>
          <a:bodyPr lIns="0" tIns="0" rIns="0" bIns="0" rtlCol="0" anchor="t">
            <a:spAutoFit/>
          </a:bodyPr>
          <a:lstStyle/>
          <a:p>
            <a:pPr>
              <a:lnSpc>
                <a:spcPts val="5360"/>
              </a:lnSpc>
            </a:pPr>
            <a:r>
              <a:rPr lang="en-US" sz="4123">
                <a:solidFill>
                  <a:srgbClr val="FFFFFF"/>
                </a:solidFill>
                <a:latin typeface="Prompt Bold"/>
              </a:rPr>
              <a:t>Role Staff dành cho nhân viên</a:t>
            </a:r>
          </a:p>
        </p:txBody>
      </p:sp>
      <p:sp>
        <p:nvSpPr>
          <p:cNvPr id="9" name="TextBox 9"/>
          <p:cNvSpPr txBox="1"/>
          <p:nvPr/>
        </p:nvSpPr>
        <p:spPr>
          <a:xfrm>
            <a:off x="1747248" y="4419849"/>
            <a:ext cx="15383949" cy="664100"/>
          </a:xfrm>
          <a:prstGeom prst="rect">
            <a:avLst/>
          </a:prstGeom>
        </p:spPr>
        <p:txBody>
          <a:bodyPr lIns="0" tIns="0" rIns="0" bIns="0" rtlCol="0" anchor="t">
            <a:spAutoFit/>
          </a:bodyPr>
          <a:lstStyle/>
          <a:p>
            <a:pPr marL="890206" lvl="1" indent="-445103">
              <a:lnSpc>
                <a:spcPts val="5360"/>
              </a:lnSpc>
              <a:buFont typeface="Arial"/>
              <a:buChar char="•"/>
            </a:pPr>
            <a:r>
              <a:rPr lang="en-US" sz="4123">
                <a:solidFill>
                  <a:srgbClr val="FFFFFF"/>
                </a:solidFill>
                <a:latin typeface="Prompt Bold"/>
              </a:rPr>
              <a:t>Gán các quyền trên table cho role Staff</a:t>
            </a:r>
          </a:p>
        </p:txBody>
      </p:sp>
      <p:sp>
        <p:nvSpPr>
          <p:cNvPr id="10" name="TextBox 10"/>
          <p:cNvSpPr txBox="1"/>
          <p:nvPr/>
        </p:nvSpPr>
        <p:spPr>
          <a:xfrm>
            <a:off x="1729207" y="5657100"/>
            <a:ext cx="15383949" cy="1342466"/>
          </a:xfrm>
          <a:prstGeom prst="rect">
            <a:avLst/>
          </a:prstGeom>
        </p:spPr>
        <p:txBody>
          <a:bodyPr lIns="0" tIns="0" rIns="0" bIns="0" rtlCol="0" anchor="t">
            <a:spAutoFit/>
          </a:bodyPr>
          <a:lstStyle/>
          <a:p>
            <a:pPr marL="890206" lvl="1" indent="-445103">
              <a:lnSpc>
                <a:spcPts val="5360"/>
              </a:lnSpc>
              <a:buFont typeface="Arial"/>
              <a:buChar char="•"/>
            </a:pPr>
            <a:r>
              <a:rPr lang="en-US" sz="4123">
                <a:solidFill>
                  <a:srgbClr val="FFFFFF"/>
                </a:solidFill>
                <a:latin typeface="Prompt Bold"/>
              </a:rPr>
              <a:t>Gán quyền thực thi trên các procedure, function cho role Staff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791" t="-201851"/>
            </a:stretch>
          </a:blipFill>
        </p:spPr>
      </p:sp>
      <p:grpSp>
        <p:nvGrpSpPr>
          <p:cNvPr id="3" name="Group 3"/>
          <p:cNvGrpSpPr/>
          <p:nvPr/>
        </p:nvGrpSpPr>
        <p:grpSpPr>
          <a:xfrm>
            <a:off x="452519" y="2794492"/>
            <a:ext cx="17382963" cy="6463808"/>
            <a:chOff x="0" y="0"/>
            <a:chExt cx="7811066" cy="2904524"/>
          </a:xfrm>
        </p:grpSpPr>
        <p:sp>
          <p:nvSpPr>
            <p:cNvPr id="4" name="Freeform 4"/>
            <p:cNvSpPr/>
            <p:nvPr/>
          </p:nvSpPr>
          <p:spPr>
            <a:xfrm>
              <a:off x="0" y="0"/>
              <a:ext cx="7811067" cy="2904524"/>
            </a:xfrm>
            <a:custGeom>
              <a:avLst/>
              <a:gdLst/>
              <a:ahLst/>
              <a:cxnLst/>
              <a:rect l="l" t="t" r="r" b="b"/>
              <a:pathLst>
                <a:path w="7811067" h="2904524">
                  <a:moveTo>
                    <a:pt x="7686606" y="2904524"/>
                  </a:moveTo>
                  <a:lnTo>
                    <a:pt x="124460" y="2904524"/>
                  </a:lnTo>
                  <a:cubicBezTo>
                    <a:pt x="55880" y="2904524"/>
                    <a:pt x="0" y="2848644"/>
                    <a:pt x="0" y="2780064"/>
                  </a:cubicBezTo>
                  <a:lnTo>
                    <a:pt x="0" y="124460"/>
                  </a:lnTo>
                  <a:cubicBezTo>
                    <a:pt x="0" y="55880"/>
                    <a:pt x="55880" y="0"/>
                    <a:pt x="124460" y="0"/>
                  </a:cubicBezTo>
                  <a:lnTo>
                    <a:pt x="7686606" y="0"/>
                  </a:lnTo>
                  <a:cubicBezTo>
                    <a:pt x="7755186" y="0"/>
                    <a:pt x="7811067" y="55880"/>
                    <a:pt x="7811067" y="124460"/>
                  </a:cubicBezTo>
                  <a:lnTo>
                    <a:pt x="7811067" y="2780064"/>
                  </a:lnTo>
                  <a:cubicBezTo>
                    <a:pt x="7811067" y="2848644"/>
                    <a:pt x="7755186" y="2904524"/>
                    <a:pt x="7686606" y="2904524"/>
                  </a:cubicBezTo>
                  <a:close/>
                </a:path>
              </a:pathLst>
            </a:custGeom>
            <a:solidFill>
              <a:srgbClr val="FFFFFF">
                <a:alpha val="9804"/>
              </a:srgbClr>
            </a:solidFill>
          </p:spPr>
        </p:sp>
      </p:grpSp>
      <p:sp>
        <p:nvSpPr>
          <p:cNvPr id="5" name="Freeform 5"/>
          <p:cNvSpPr/>
          <p:nvPr/>
        </p:nvSpPr>
        <p:spPr>
          <a:xfrm>
            <a:off x="13383955" y="6026396"/>
            <a:ext cx="4702629" cy="41148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755779" y="1269842"/>
            <a:ext cx="17330804" cy="847090"/>
          </a:xfrm>
          <a:prstGeom prst="rect">
            <a:avLst/>
          </a:prstGeom>
        </p:spPr>
        <p:txBody>
          <a:bodyPr lIns="0" tIns="0" rIns="0" bIns="0" rtlCol="0" anchor="t">
            <a:spAutoFit/>
          </a:bodyPr>
          <a:lstStyle/>
          <a:p>
            <a:pPr>
              <a:lnSpc>
                <a:spcPts val="6889"/>
              </a:lnSpc>
              <a:spcBef>
                <a:spcPct val="0"/>
              </a:spcBef>
            </a:pPr>
            <a:r>
              <a:rPr lang="en-US" sz="5299">
                <a:solidFill>
                  <a:srgbClr val="FFFFFF"/>
                </a:solidFill>
                <a:latin typeface="Prompt Medium"/>
              </a:rPr>
              <a:t>4.2 Role Manager</a:t>
            </a:r>
          </a:p>
        </p:txBody>
      </p:sp>
      <p:sp>
        <p:nvSpPr>
          <p:cNvPr id="7" name="TextBox 7"/>
          <p:cNvSpPr txBox="1"/>
          <p:nvPr/>
        </p:nvSpPr>
        <p:spPr>
          <a:xfrm>
            <a:off x="4433416" y="428625"/>
            <a:ext cx="10881931"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4: QUẢN LÝ USER VÀ PHÂN QUYỀN</a:t>
            </a:r>
          </a:p>
        </p:txBody>
      </p:sp>
      <p:sp>
        <p:nvSpPr>
          <p:cNvPr id="8" name="TextBox 8"/>
          <p:cNvSpPr txBox="1"/>
          <p:nvPr/>
        </p:nvSpPr>
        <p:spPr>
          <a:xfrm>
            <a:off x="882208" y="3182599"/>
            <a:ext cx="15028385" cy="1342466"/>
          </a:xfrm>
          <a:prstGeom prst="rect">
            <a:avLst/>
          </a:prstGeom>
        </p:spPr>
        <p:txBody>
          <a:bodyPr lIns="0" tIns="0" rIns="0" bIns="0" rtlCol="0" anchor="t">
            <a:spAutoFit/>
          </a:bodyPr>
          <a:lstStyle/>
          <a:p>
            <a:pPr>
              <a:lnSpc>
                <a:spcPts val="5360"/>
              </a:lnSpc>
            </a:pPr>
            <a:r>
              <a:rPr lang="en-US" sz="4123">
                <a:solidFill>
                  <a:srgbClr val="FFFFFF"/>
                </a:solidFill>
                <a:latin typeface="Prompt Bold"/>
              </a:rPr>
              <a:t>Role Manager dành cho quản lý, ta sử dụng server role sysadmin</a:t>
            </a:r>
          </a:p>
        </p:txBody>
      </p:sp>
      <p:sp>
        <p:nvSpPr>
          <p:cNvPr id="9" name="TextBox 9"/>
          <p:cNvSpPr txBox="1"/>
          <p:nvPr/>
        </p:nvSpPr>
        <p:spPr>
          <a:xfrm>
            <a:off x="1729207" y="5105400"/>
            <a:ext cx="15383949" cy="664100"/>
          </a:xfrm>
          <a:prstGeom prst="rect">
            <a:avLst/>
          </a:prstGeom>
        </p:spPr>
        <p:txBody>
          <a:bodyPr lIns="0" tIns="0" rIns="0" bIns="0" rtlCol="0" anchor="t">
            <a:spAutoFit/>
          </a:bodyPr>
          <a:lstStyle/>
          <a:p>
            <a:pPr marL="890206" lvl="1" indent="-445103">
              <a:lnSpc>
                <a:spcPts val="5360"/>
              </a:lnSpc>
              <a:buFont typeface="Arial"/>
              <a:buChar char="•"/>
            </a:pPr>
            <a:r>
              <a:rPr lang="en-US" sz="4123">
                <a:solidFill>
                  <a:srgbClr val="FFFFFF"/>
                </a:solidFill>
                <a:latin typeface="Prompt Bold"/>
              </a:rPr>
              <a:t>Trigger tạo tài khoản</a:t>
            </a:r>
          </a:p>
        </p:txBody>
      </p:sp>
      <p:sp>
        <p:nvSpPr>
          <p:cNvPr id="10" name="TextBox 10"/>
          <p:cNvSpPr txBox="1"/>
          <p:nvPr/>
        </p:nvSpPr>
        <p:spPr>
          <a:xfrm>
            <a:off x="1729207" y="6221100"/>
            <a:ext cx="15383949" cy="664100"/>
          </a:xfrm>
          <a:prstGeom prst="rect">
            <a:avLst/>
          </a:prstGeom>
        </p:spPr>
        <p:txBody>
          <a:bodyPr lIns="0" tIns="0" rIns="0" bIns="0" rtlCol="0" anchor="t">
            <a:spAutoFit/>
          </a:bodyPr>
          <a:lstStyle/>
          <a:p>
            <a:pPr marL="890206" lvl="1" indent="-445103">
              <a:lnSpc>
                <a:spcPts val="5360"/>
              </a:lnSpc>
              <a:buFont typeface="Arial"/>
              <a:buChar char="•"/>
            </a:pPr>
            <a:r>
              <a:rPr lang="en-US" sz="4123">
                <a:solidFill>
                  <a:srgbClr val="FFFFFF"/>
                </a:solidFill>
                <a:latin typeface="Prompt Bold"/>
              </a:rPr>
              <a:t>Procedure xóa nhân viên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Freeform 2"/>
          <p:cNvSpPr/>
          <p:nvPr/>
        </p:nvSpPr>
        <p:spPr>
          <a:xfrm>
            <a:off x="1211627" y="3141341"/>
            <a:ext cx="2321208" cy="2321208"/>
          </a:xfrm>
          <a:custGeom>
            <a:avLst/>
            <a:gdLst/>
            <a:ahLst/>
            <a:cxnLst/>
            <a:rect l="l" t="t" r="r" b="b"/>
            <a:pathLst>
              <a:path w="2321208" h="2321208">
                <a:moveTo>
                  <a:pt x="0" y="0"/>
                </a:moveTo>
                <a:lnTo>
                  <a:pt x="2321209" y="0"/>
                </a:lnTo>
                <a:lnTo>
                  <a:pt x="2321209" y="2321208"/>
                </a:lnTo>
                <a:lnTo>
                  <a:pt x="0" y="2321208"/>
                </a:lnTo>
                <a:lnTo>
                  <a:pt x="0" y="0"/>
                </a:lnTo>
                <a:close/>
              </a:path>
            </a:pathLst>
          </a:custGeom>
          <a:blipFill>
            <a:blip r:embed="rId2">
              <a:alphaModFix amt="53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687295" y="3141341"/>
            <a:ext cx="2321208" cy="2321208"/>
          </a:xfrm>
          <a:custGeom>
            <a:avLst/>
            <a:gdLst/>
            <a:ahLst/>
            <a:cxnLst/>
            <a:rect l="l" t="t" r="r" b="b"/>
            <a:pathLst>
              <a:path w="2321208" h="2321208">
                <a:moveTo>
                  <a:pt x="0" y="0"/>
                </a:moveTo>
                <a:lnTo>
                  <a:pt x="2321208" y="0"/>
                </a:lnTo>
                <a:lnTo>
                  <a:pt x="2321208" y="2321208"/>
                </a:lnTo>
                <a:lnTo>
                  <a:pt x="0" y="2321208"/>
                </a:lnTo>
                <a:lnTo>
                  <a:pt x="0" y="0"/>
                </a:lnTo>
                <a:close/>
              </a:path>
            </a:pathLst>
          </a:custGeom>
          <a:blipFill>
            <a:blip r:embed="rId2">
              <a:alphaModFix amt="5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951101" y="3405147"/>
            <a:ext cx="1793595" cy="1793595"/>
          </a:xfrm>
          <a:custGeom>
            <a:avLst/>
            <a:gdLst/>
            <a:ahLst/>
            <a:cxnLst/>
            <a:rect l="l" t="t" r="r" b="b"/>
            <a:pathLst>
              <a:path w="1793595" h="1793595">
                <a:moveTo>
                  <a:pt x="0" y="0"/>
                </a:moveTo>
                <a:lnTo>
                  <a:pt x="1793595" y="0"/>
                </a:lnTo>
                <a:lnTo>
                  <a:pt x="1793595" y="1793595"/>
                </a:lnTo>
                <a:lnTo>
                  <a:pt x="0" y="1793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377479" y="3141341"/>
            <a:ext cx="2321208" cy="2321208"/>
          </a:xfrm>
          <a:custGeom>
            <a:avLst/>
            <a:gdLst/>
            <a:ahLst/>
            <a:cxnLst/>
            <a:rect l="l" t="t" r="r" b="b"/>
            <a:pathLst>
              <a:path w="2321208" h="2321208">
                <a:moveTo>
                  <a:pt x="0" y="0"/>
                </a:moveTo>
                <a:lnTo>
                  <a:pt x="2321208" y="0"/>
                </a:lnTo>
                <a:lnTo>
                  <a:pt x="2321208" y="2321208"/>
                </a:lnTo>
                <a:lnTo>
                  <a:pt x="0" y="2321208"/>
                </a:lnTo>
                <a:lnTo>
                  <a:pt x="0" y="0"/>
                </a:lnTo>
                <a:close/>
              </a:path>
            </a:pathLst>
          </a:custGeom>
          <a:blipFill>
            <a:blip r:embed="rId2">
              <a:alphaModFix amt="53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4849370" y="3141341"/>
            <a:ext cx="2321208" cy="2321208"/>
          </a:xfrm>
          <a:custGeom>
            <a:avLst/>
            <a:gdLst/>
            <a:ahLst/>
            <a:cxnLst/>
            <a:rect l="l" t="t" r="r" b="b"/>
            <a:pathLst>
              <a:path w="2321208" h="2321208">
                <a:moveTo>
                  <a:pt x="0" y="0"/>
                </a:moveTo>
                <a:lnTo>
                  <a:pt x="2321208" y="0"/>
                </a:lnTo>
                <a:lnTo>
                  <a:pt x="2321208" y="2321208"/>
                </a:lnTo>
                <a:lnTo>
                  <a:pt x="0" y="2321208"/>
                </a:lnTo>
                <a:lnTo>
                  <a:pt x="0" y="0"/>
                </a:lnTo>
                <a:close/>
              </a:path>
            </a:pathLst>
          </a:custGeom>
          <a:blipFill>
            <a:blip r:embed="rId2">
              <a:alphaModFix amt="53000"/>
              <a:extLst>
                <a:ext uri="{96DAC541-7B7A-43D3-8B79-37D633B846F1}">
                  <asvg:svgBlip xmlns:asvg="http://schemas.microsoft.com/office/drawing/2016/SVG/main" r:embed="rId3"/>
                </a:ext>
              </a:extLst>
            </a:blip>
            <a:stretch>
              <a:fillRect/>
            </a:stretch>
          </a:blipFill>
        </p:spPr>
      </p:sp>
      <p:sp>
        <p:nvSpPr>
          <p:cNvPr id="7" name="Freeform 7"/>
          <p:cNvSpPr/>
          <p:nvPr/>
        </p:nvSpPr>
        <p:spPr>
          <a:xfrm>
            <a:off x="10630255" y="3218003"/>
            <a:ext cx="1815656" cy="2057400"/>
          </a:xfrm>
          <a:custGeom>
            <a:avLst/>
            <a:gdLst/>
            <a:ahLst/>
            <a:cxnLst/>
            <a:rect l="l" t="t" r="r" b="b"/>
            <a:pathLst>
              <a:path w="1815656" h="2057400">
                <a:moveTo>
                  <a:pt x="0" y="0"/>
                </a:moveTo>
                <a:lnTo>
                  <a:pt x="1815656" y="0"/>
                </a:lnTo>
                <a:lnTo>
                  <a:pt x="1815656"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451933" y="3326404"/>
            <a:ext cx="1840596" cy="1840596"/>
          </a:xfrm>
          <a:custGeom>
            <a:avLst/>
            <a:gdLst/>
            <a:ahLst/>
            <a:cxnLst/>
            <a:rect l="l" t="t" r="r" b="b"/>
            <a:pathLst>
              <a:path w="1840596" h="1840596">
                <a:moveTo>
                  <a:pt x="0" y="0"/>
                </a:moveTo>
                <a:lnTo>
                  <a:pt x="1840597" y="0"/>
                </a:lnTo>
                <a:lnTo>
                  <a:pt x="1840597" y="1840597"/>
                </a:lnTo>
                <a:lnTo>
                  <a:pt x="0" y="1840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5074846" y="3366817"/>
            <a:ext cx="1870255" cy="1870255"/>
          </a:xfrm>
          <a:custGeom>
            <a:avLst/>
            <a:gdLst/>
            <a:ahLst/>
            <a:cxnLst/>
            <a:rect l="l" t="t" r="r" b="b"/>
            <a:pathLst>
              <a:path w="1870255" h="1870255">
                <a:moveTo>
                  <a:pt x="0" y="0"/>
                </a:moveTo>
                <a:lnTo>
                  <a:pt x="1870256" y="0"/>
                </a:lnTo>
                <a:lnTo>
                  <a:pt x="1870256" y="1870255"/>
                </a:lnTo>
                <a:lnTo>
                  <a:pt x="0" y="18702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2943230" y="648964"/>
            <a:ext cx="12215358" cy="1095375"/>
          </a:xfrm>
          <a:prstGeom prst="rect">
            <a:avLst/>
          </a:prstGeom>
        </p:spPr>
        <p:txBody>
          <a:bodyPr lIns="0" tIns="0" rIns="0" bIns="0" rtlCol="0" anchor="t">
            <a:spAutoFit/>
          </a:bodyPr>
          <a:lstStyle/>
          <a:p>
            <a:pPr algn="ctr">
              <a:lnSpc>
                <a:spcPts val="8640"/>
              </a:lnSpc>
            </a:pPr>
            <a:r>
              <a:rPr lang="en-US" sz="7200">
                <a:solidFill>
                  <a:srgbClr val="FFFFFF"/>
                </a:solidFill>
                <a:latin typeface="Prompt Bold"/>
              </a:rPr>
              <a:t>THÀNH VIÊN NHÓM 10</a:t>
            </a:r>
          </a:p>
        </p:txBody>
      </p:sp>
      <p:grpSp>
        <p:nvGrpSpPr>
          <p:cNvPr id="11" name="Group 11"/>
          <p:cNvGrpSpPr/>
          <p:nvPr/>
        </p:nvGrpSpPr>
        <p:grpSpPr>
          <a:xfrm>
            <a:off x="798273" y="5704234"/>
            <a:ext cx="3166966" cy="914900"/>
            <a:chOff x="0" y="0"/>
            <a:chExt cx="4222622" cy="1219866"/>
          </a:xfrm>
        </p:grpSpPr>
        <p:sp>
          <p:nvSpPr>
            <p:cNvPr id="12" name="TextBox 12"/>
            <p:cNvSpPr txBox="1"/>
            <p:nvPr/>
          </p:nvSpPr>
          <p:spPr>
            <a:xfrm>
              <a:off x="0" y="-19050"/>
              <a:ext cx="4222622" cy="493439"/>
            </a:xfrm>
            <a:prstGeom prst="rect">
              <a:avLst/>
            </a:prstGeom>
          </p:spPr>
          <p:txBody>
            <a:bodyPr lIns="0" tIns="0" rIns="0" bIns="0" rtlCol="0" anchor="t">
              <a:spAutoFit/>
            </a:bodyPr>
            <a:lstStyle/>
            <a:p>
              <a:pPr marL="0" lvl="0" indent="0" algn="ctr">
                <a:lnSpc>
                  <a:spcPts val="3099"/>
                </a:lnSpc>
                <a:spcBef>
                  <a:spcPct val="0"/>
                </a:spcBef>
              </a:pPr>
              <a:r>
                <a:rPr lang="en-US" sz="2384" spc="23">
                  <a:solidFill>
                    <a:srgbClr val="FFFFFF"/>
                  </a:solidFill>
                  <a:latin typeface="Prompt Medium"/>
                </a:rPr>
                <a:t>BÙI THIÊN KIM</a:t>
              </a:r>
            </a:p>
          </p:txBody>
        </p:sp>
        <p:sp>
          <p:nvSpPr>
            <p:cNvPr id="13" name="TextBox 13"/>
            <p:cNvSpPr txBox="1"/>
            <p:nvPr/>
          </p:nvSpPr>
          <p:spPr>
            <a:xfrm>
              <a:off x="0" y="735384"/>
              <a:ext cx="4222622" cy="484482"/>
            </a:xfrm>
            <a:prstGeom prst="rect">
              <a:avLst/>
            </a:prstGeom>
          </p:spPr>
          <p:txBody>
            <a:bodyPr lIns="0" tIns="0" rIns="0" bIns="0" rtlCol="0" anchor="t">
              <a:spAutoFit/>
            </a:bodyPr>
            <a:lstStyle/>
            <a:p>
              <a:pPr algn="ctr">
                <a:lnSpc>
                  <a:spcPts val="2861"/>
                </a:lnSpc>
              </a:pPr>
              <a:r>
                <a:rPr lang="en-US" sz="2384" spc="119">
                  <a:solidFill>
                    <a:srgbClr val="FFFFFF"/>
                  </a:solidFill>
                  <a:latin typeface="Prompt Light"/>
                </a:rPr>
                <a:t>21110521</a:t>
              </a:r>
            </a:p>
          </p:txBody>
        </p:sp>
      </p:grpSp>
      <p:sp>
        <p:nvSpPr>
          <p:cNvPr id="14" name="TextBox 14"/>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8</a:t>
            </a:r>
          </a:p>
        </p:txBody>
      </p:sp>
      <p:grpSp>
        <p:nvGrpSpPr>
          <p:cNvPr id="15" name="Group 15"/>
          <p:cNvGrpSpPr/>
          <p:nvPr/>
        </p:nvGrpSpPr>
        <p:grpSpPr>
          <a:xfrm>
            <a:off x="5264416" y="5704234"/>
            <a:ext cx="3166966" cy="914900"/>
            <a:chOff x="0" y="0"/>
            <a:chExt cx="4222622" cy="1219866"/>
          </a:xfrm>
        </p:grpSpPr>
        <p:sp>
          <p:nvSpPr>
            <p:cNvPr id="16" name="TextBox 16"/>
            <p:cNvSpPr txBox="1"/>
            <p:nvPr/>
          </p:nvSpPr>
          <p:spPr>
            <a:xfrm>
              <a:off x="0" y="-19050"/>
              <a:ext cx="4222622" cy="493439"/>
            </a:xfrm>
            <a:prstGeom prst="rect">
              <a:avLst/>
            </a:prstGeom>
          </p:spPr>
          <p:txBody>
            <a:bodyPr lIns="0" tIns="0" rIns="0" bIns="0" rtlCol="0" anchor="t">
              <a:spAutoFit/>
            </a:bodyPr>
            <a:lstStyle/>
            <a:p>
              <a:pPr marL="0" lvl="0" indent="0" algn="ctr">
                <a:lnSpc>
                  <a:spcPts val="3099"/>
                </a:lnSpc>
                <a:spcBef>
                  <a:spcPct val="0"/>
                </a:spcBef>
              </a:pPr>
              <a:r>
                <a:rPr lang="en-US" sz="2384" spc="23">
                  <a:solidFill>
                    <a:srgbClr val="FFFFFF"/>
                  </a:solidFill>
                  <a:latin typeface="Prompt Medium"/>
                </a:rPr>
                <a:t>NGÔ THANH THANH</a:t>
              </a:r>
            </a:p>
          </p:txBody>
        </p:sp>
        <p:sp>
          <p:nvSpPr>
            <p:cNvPr id="17" name="TextBox 17"/>
            <p:cNvSpPr txBox="1"/>
            <p:nvPr/>
          </p:nvSpPr>
          <p:spPr>
            <a:xfrm>
              <a:off x="0" y="735384"/>
              <a:ext cx="4222622" cy="484482"/>
            </a:xfrm>
            <a:prstGeom prst="rect">
              <a:avLst/>
            </a:prstGeom>
          </p:spPr>
          <p:txBody>
            <a:bodyPr lIns="0" tIns="0" rIns="0" bIns="0" rtlCol="0" anchor="t">
              <a:spAutoFit/>
            </a:bodyPr>
            <a:lstStyle/>
            <a:p>
              <a:pPr algn="ctr">
                <a:lnSpc>
                  <a:spcPts val="2861"/>
                </a:lnSpc>
              </a:pPr>
              <a:r>
                <a:rPr lang="en-US" sz="2384" spc="119">
                  <a:solidFill>
                    <a:srgbClr val="FFFFFF"/>
                  </a:solidFill>
                  <a:latin typeface="Prompt Light"/>
                </a:rPr>
                <a:t>21110643</a:t>
              </a:r>
            </a:p>
          </p:txBody>
        </p:sp>
      </p:grpSp>
      <p:grpSp>
        <p:nvGrpSpPr>
          <p:cNvPr id="18" name="Group 18"/>
          <p:cNvGrpSpPr/>
          <p:nvPr/>
        </p:nvGrpSpPr>
        <p:grpSpPr>
          <a:xfrm>
            <a:off x="9954600" y="5704234"/>
            <a:ext cx="3290411" cy="914900"/>
            <a:chOff x="0" y="0"/>
            <a:chExt cx="4387215" cy="1219866"/>
          </a:xfrm>
        </p:grpSpPr>
        <p:sp>
          <p:nvSpPr>
            <p:cNvPr id="19" name="TextBox 19"/>
            <p:cNvSpPr txBox="1"/>
            <p:nvPr/>
          </p:nvSpPr>
          <p:spPr>
            <a:xfrm>
              <a:off x="0" y="-19050"/>
              <a:ext cx="4387215" cy="493439"/>
            </a:xfrm>
            <a:prstGeom prst="rect">
              <a:avLst/>
            </a:prstGeom>
          </p:spPr>
          <p:txBody>
            <a:bodyPr lIns="0" tIns="0" rIns="0" bIns="0" rtlCol="0" anchor="t">
              <a:spAutoFit/>
            </a:bodyPr>
            <a:lstStyle/>
            <a:p>
              <a:pPr marL="0" lvl="0" indent="0" algn="ctr">
                <a:lnSpc>
                  <a:spcPts val="3099"/>
                </a:lnSpc>
                <a:spcBef>
                  <a:spcPct val="0"/>
                </a:spcBef>
              </a:pPr>
              <a:r>
                <a:rPr lang="en-US" sz="2384" spc="23">
                  <a:solidFill>
                    <a:srgbClr val="FFFFFF"/>
                  </a:solidFill>
                  <a:latin typeface="Prompt Medium"/>
                </a:rPr>
                <a:t>PHẠM KHƯƠNG TÂM</a:t>
              </a:r>
            </a:p>
          </p:txBody>
        </p:sp>
        <p:sp>
          <p:nvSpPr>
            <p:cNvPr id="20" name="TextBox 20"/>
            <p:cNvSpPr txBox="1"/>
            <p:nvPr/>
          </p:nvSpPr>
          <p:spPr>
            <a:xfrm>
              <a:off x="0" y="735384"/>
              <a:ext cx="4387215" cy="484482"/>
            </a:xfrm>
            <a:prstGeom prst="rect">
              <a:avLst/>
            </a:prstGeom>
          </p:spPr>
          <p:txBody>
            <a:bodyPr lIns="0" tIns="0" rIns="0" bIns="0" rtlCol="0" anchor="t">
              <a:spAutoFit/>
            </a:bodyPr>
            <a:lstStyle/>
            <a:p>
              <a:pPr algn="ctr">
                <a:lnSpc>
                  <a:spcPts val="2861"/>
                </a:lnSpc>
              </a:pPr>
              <a:r>
                <a:rPr lang="en-US" sz="2384" spc="119">
                  <a:solidFill>
                    <a:srgbClr val="FFFFFF"/>
                  </a:solidFill>
                  <a:latin typeface="Prompt Light"/>
                </a:rPr>
                <a:t>21110638</a:t>
              </a:r>
            </a:p>
          </p:txBody>
        </p:sp>
      </p:grpSp>
      <p:grpSp>
        <p:nvGrpSpPr>
          <p:cNvPr id="21" name="Group 21"/>
          <p:cNvGrpSpPr/>
          <p:nvPr/>
        </p:nvGrpSpPr>
        <p:grpSpPr>
          <a:xfrm>
            <a:off x="14426491" y="5704234"/>
            <a:ext cx="3166966" cy="914900"/>
            <a:chOff x="0" y="0"/>
            <a:chExt cx="4222622" cy="1219866"/>
          </a:xfrm>
        </p:grpSpPr>
        <p:sp>
          <p:nvSpPr>
            <p:cNvPr id="22" name="TextBox 22"/>
            <p:cNvSpPr txBox="1"/>
            <p:nvPr/>
          </p:nvSpPr>
          <p:spPr>
            <a:xfrm>
              <a:off x="0" y="-19050"/>
              <a:ext cx="4222622" cy="493439"/>
            </a:xfrm>
            <a:prstGeom prst="rect">
              <a:avLst/>
            </a:prstGeom>
          </p:spPr>
          <p:txBody>
            <a:bodyPr lIns="0" tIns="0" rIns="0" bIns="0" rtlCol="0" anchor="t">
              <a:spAutoFit/>
            </a:bodyPr>
            <a:lstStyle/>
            <a:p>
              <a:pPr marL="0" lvl="0" indent="0" algn="ctr">
                <a:lnSpc>
                  <a:spcPts val="3099"/>
                </a:lnSpc>
                <a:spcBef>
                  <a:spcPct val="0"/>
                </a:spcBef>
              </a:pPr>
              <a:r>
                <a:rPr lang="en-US" sz="2384" spc="23">
                  <a:solidFill>
                    <a:srgbClr val="FFFFFF"/>
                  </a:solidFill>
                  <a:latin typeface="Prompt Medium"/>
                </a:rPr>
                <a:t>NGUYỄN QUỲNH MY</a:t>
              </a:r>
            </a:p>
          </p:txBody>
        </p:sp>
        <p:sp>
          <p:nvSpPr>
            <p:cNvPr id="23" name="TextBox 23"/>
            <p:cNvSpPr txBox="1"/>
            <p:nvPr/>
          </p:nvSpPr>
          <p:spPr>
            <a:xfrm>
              <a:off x="0" y="735384"/>
              <a:ext cx="4222622" cy="484482"/>
            </a:xfrm>
            <a:prstGeom prst="rect">
              <a:avLst/>
            </a:prstGeom>
          </p:spPr>
          <p:txBody>
            <a:bodyPr lIns="0" tIns="0" rIns="0" bIns="0" rtlCol="0" anchor="t">
              <a:spAutoFit/>
            </a:bodyPr>
            <a:lstStyle/>
            <a:p>
              <a:pPr algn="ctr">
                <a:lnSpc>
                  <a:spcPts val="2861"/>
                </a:lnSpc>
              </a:pPr>
              <a:r>
                <a:rPr lang="en-US" sz="2384" spc="119">
                  <a:solidFill>
                    <a:srgbClr val="FFFFFF"/>
                  </a:solidFill>
                  <a:latin typeface="Prompt Light"/>
                </a:rPr>
                <a:t>21110548</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Freeform 2"/>
          <p:cNvSpPr/>
          <p:nvPr/>
        </p:nvSpPr>
        <p:spPr>
          <a:xfrm rot="1754742">
            <a:off x="-13438251" y="2368162"/>
            <a:ext cx="26398651" cy="19487005"/>
          </a:xfrm>
          <a:custGeom>
            <a:avLst/>
            <a:gdLst/>
            <a:ahLst/>
            <a:cxnLst/>
            <a:rect l="l" t="t" r="r" b="b"/>
            <a:pathLst>
              <a:path w="26398651" h="19487005">
                <a:moveTo>
                  <a:pt x="0" y="0"/>
                </a:moveTo>
                <a:lnTo>
                  <a:pt x="26398651" y="0"/>
                </a:lnTo>
                <a:lnTo>
                  <a:pt x="26398651" y="19487004"/>
                </a:lnTo>
                <a:lnTo>
                  <a:pt x="0" y="194870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52631" y="2584779"/>
            <a:ext cx="10508607" cy="5612741"/>
            <a:chOff x="0" y="0"/>
            <a:chExt cx="14011476" cy="7483655"/>
          </a:xfrm>
        </p:grpSpPr>
        <p:sp>
          <p:nvSpPr>
            <p:cNvPr id="4" name="TextBox 4"/>
            <p:cNvSpPr txBox="1"/>
            <p:nvPr/>
          </p:nvSpPr>
          <p:spPr>
            <a:xfrm>
              <a:off x="0" y="-47625"/>
              <a:ext cx="11640681" cy="105515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PHẦN 5</a:t>
              </a:r>
            </a:p>
          </p:txBody>
        </p:sp>
        <p:sp>
          <p:nvSpPr>
            <p:cNvPr id="5" name="TextBox 5"/>
            <p:cNvSpPr txBox="1"/>
            <p:nvPr/>
          </p:nvSpPr>
          <p:spPr>
            <a:xfrm>
              <a:off x="0" y="1347396"/>
              <a:ext cx="14011476" cy="36671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Prompt Bold"/>
                </a:rPr>
                <a:t>THIẾT KẾ GIAO DIỆN HỆ THỐNG</a:t>
              </a:r>
            </a:p>
          </p:txBody>
        </p:sp>
        <p:sp>
          <p:nvSpPr>
            <p:cNvPr id="6" name="TextBox 6"/>
            <p:cNvSpPr txBox="1"/>
            <p:nvPr/>
          </p:nvSpPr>
          <p:spPr>
            <a:xfrm>
              <a:off x="0" y="5515155"/>
              <a:ext cx="8683168" cy="1968500"/>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Prompt Medium"/>
                </a:rPr>
                <a:t>Form Home</a:t>
              </a:r>
            </a:p>
            <a:p>
              <a:pPr marL="647700" lvl="1" indent="-323850">
                <a:lnSpc>
                  <a:spcPts val="3900"/>
                </a:lnSpc>
                <a:buFont typeface="Arial"/>
                <a:buChar char="•"/>
              </a:pPr>
              <a:r>
                <a:rPr lang="en-US" sz="3000">
                  <a:solidFill>
                    <a:srgbClr val="FFFFFF"/>
                  </a:solidFill>
                  <a:latin typeface="Prompt Medium"/>
                </a:rPr>
                <a:t>Form Đăng nhập</a:t>
              </a:r>
            </a:p>
            <a:p>
              <a:pPr marL="647700" lvl="1" indent="-323850">
                <a:lnSpc>
                  <a:spcPts val="3900"/>
                </a:lnSpc>
                <a:buFont typeface="Arial"/>
                <a:buChar char="•"/>
              </a:pPr>
              <a:r>
                <a:rPr lang="en-US" sz="3000">
                  <a:solidFill>
                    <a:srgbClr val="FFFFFF"/>
                  </a:solidFill>
                  <a:latin typeface="Prompt Medium"/>
                </a:rPr>
                <a:t>Các form Danh mục</a:t>
              </a:r>
            </a:p>
          </p:txBody>
        </p:sp>
      </p:grpSp>
      <p:sp>
        <p:nvSpPr>
          <p:cNvPr id="7" name="Freeform 7"/>
          <p:cNvSpPr/>
          <p:nvPr/>
        </p:nvSpPr>
        <p:spPr>
          <a:xfrm>
            <a:off x="10292000" y="1436821"/>
            <a:ext cx="7374824" cy="7908659"/>
          </a:xfrm>
          <a:custGeom>
            <a:avLst/>
            <a:gdLst/>
            <a:ahLst/>
            <a:cxnLst/>
            <a:rect l="l" t="t" r="r" b="b"/>
            <a:pathLst>
              <a:path w="7374824" h="7908659">
                <a:moveTo>
                  <a:pt x="0" y="0"/>
                </a:moveTo>
                <a:lnTo>
                  <a:pt x="7374825" y="0"/>
                </a:lnTo>
                <a:lnTo>
                  <a:pt x="7374825" y="7908658"/>
                </a:lnTo>
                <a:lnTo>
                  <a:pt x="0" y="79086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791" t="-201851"/>
            </a:stretch>
          </a:blipFill>
        </p:spPr>
      </p:sp>
      <p:grpSp>
        <p:nvGrpSpPr>
          <p:cNvPr id="3" name="Group 3"/>
          <p:cNvGrpSpPr/>
          <p:nvPr/>
        </p:nvGrpSpPr>
        <p:grpSpPr>
          <a:xfrm>
            <a:off x="452519" y="2794492"/>
            <a:ext cx="17382963" cy="6463808"/>
            <a:chOff x="0" y="0"/>
            <a:chExt cx="7811066" cy="2904524"/>
          </a:xfrm>
        </p:grpSpPr>
        <p:sp>
          <p:nvSpPr>
            <p:cNvPr id="4" name="Freeform 4"/>
            <p:cNvSpPr/>
            <p:nvPr/>
          </p:nvSpPr>
          <p:spPr>
            <a:xfrm>
              <a:off x="0" y="0"/>
              <a:ext cx="7811067" cy="2904524"/>
            </a:xfrm>
            <a:custGeom>
              <a:avLst/>
              <a:gdLst/>
              <a:ahLst/>
              <a:cxnLst/>
              <a:rect l="l" t="t" r="r" b="b"/>
              <a:pathLst>
                <a:path w="7811067" h="2904524">
                  <a:moveTo>
                    <a:pt x="7686606" y="2904524"/>
                  </a:moveTo>
                  <a:lnTo>
                    <a:pt x="124460" y="2904524"/>
                  </a:lnTo>
                  <a:cubicBezTo>
                    <a:pt x="55880" y="2904524"/>
                    <a:pt x="0" y="2848644"/>
                    <a:pt x="0" y="2780064"/>
                  </a:cubicBezTo>
                  <a:lnTo>
                    <a:pt x="0" y="124460"/>
                  </a:lnTo>
                  <a:cubicBezTo>
                    <a:pt x="0" y="55880"/>
                    <a:pt x="55880" y="0"/>
                    <a:pt x="124460" y="0"/>
                  </a:cubicBezTo>
                  <a:lnTo>
                    <a:pt x="7686606" y="0"/>
                  </a:lnTo>
                  <a:cubicBezTo>
                    <a:pt x="7755186" y="0"/>
                    <a:pt x="7811067" y="55880"/>
                    <a:pt x="7811067" y="124460"/>
                  </a:cubicBezTo>
                  <a:lnTo>
                    <a:pt x="7811067" y="2780064"/>
                  </a:lnTo>
                  <a:cubicBezTo>
                    <a:pt x="7811067" y="2848644"/>
                    <a:pt x="7755186" y="2904524"/>
                    <a:pt x="7686606" y="2904524"/>
                  </a:cubicBezTo>
                  <a:close/>
                </a:path>
              </a:pathLst>
            </a:custGeom>
            <a:solidFill>
              <a:srgbClr val="FFFFFF">
                <a:alpha val="9804"/>
              </a:srgbClr>
            </a:solidFill>
          </p:spPr>
        </p:sp>
      </p:grpSp>
      <p:sp>
        <p:nvSpPr>
          <p:cNvPr id="5" name="Freeform 5"/>
          <p:cNvSpPr/>
          <p:nvPr/>
        </p:nvSpPr>
        <p:spPr>
          <a:xfrm>
            <a:off x="13807218" y="6026396"/>
            <a:ext cx="4238217" cy="4692668"/>
          </a:xfrm>
          <a:custGeom>
            <a:avLst/>
            <a:gdLst/>
            <a:ahLst/>
            <a:cxnLst/>
            <a:rect l="l" t="t" r="r" b="b"/>
            <a:pathLst>
              <a:path w="4238217" h="4692668">
                <a:moveTo>
                  <a:pt x="0" y="0"/>
                </a:moveTo>
                <a:lnTo>
                  <a:pt x="4238217" y="0"/>
                </a:lnTo>
                <a:lnTo>
                  <a:pt x="4238217" y="4692668"/>
                </a:lnTo>
                <a:lnTo>
                  <a:pt x="0" y="4692668"/>
                </a:lnTo>
                <a:lnTo>
                  <a:pt x="0" y="0"/>
                </a:lnTo>
                <a:close/>
              </a:path>
            </a:pathLst>
          </a:custGeom>
          <a:blipFill>
            <a:blip r:embed="rId3"/>
            <a:stretch>
              <a:fillRect l="-5361" r="-5361"/>
            </a:stretch>
          </a:blipFill>
        </p:spPr>
      </p:sp>
      <p:sp>
        <p:nvSpPr>
          <p:cNvPr id="6" name="TextBox 6"/>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2</a:t>
            </a:r>
          </a:p>
        </p:txBody>
      </p:sp>
      <p:sp>
        <p:nvSpPr>
          <p:cNvPr id="7" name="TextBox 7"/>
          <p:cNvSpPr txBox="1"/>
          <p:nvPr/>
        </p:nvSpPr>
        <p:spPr>
          <a:xfrm>
            <a:off x="714631" y="1464238"/>
            <a:ext cx="17330804" cy="847090"/>
          </a:xfrm>
          <a:prstGeom prst="rect">
            <a:avLst/>
          </a:prstGeom>
        </p:spPr>
        <p:txBody>
          <a:bodyPr lIns="0" tIns="0" rIns="0" bIns="0" rtlCol="0" anchor="t">
            <a:spAutoFit/>
          </a:bodyPr>
          <a:lstStyle/>
          <a:p>
            <a:pPr>
              <a:lnSpc>
                <a:spcPts val="6889"/>
              </a:lnSpc>
              <a:spcBef>
                <a:spcPct val="0"/>
              </a:spcBef>
            </a:pPr>
            <a:r>
              <a:rPr lang="en-US" sz="5299">
                <a:solidFill>
                  <a:srgbClr val="FFFFFF"/>
                </a:solidFill>
                <a:latin typeface="Prompt Medium Bold"/>
              </a:rPr>
              <a:t>Môi trường cài đặt và công nghệ sử dụng</a:t>
            </a:r>
          </a:p>
        </p:txBody>
      </p:sp>
      <p:sp>
        <p:nvSpPr>
          <p:cNvPr id="8" name="TextBox 8"/>
          <p:cNvSpPr txBox="1"/>
          <p:nvPr/>
        </p:nvSpPr>
        <p:spPr>
          <a:xfrm>
            <a:off x="4433416" y="428625"/>
            <a:ext cx="10881931"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5: THIẾT KẾ GIAO DIỆN HỆ THỐNG</a:t>
            </a:r>
          </a:p>
        </p:txBody>
      </p:sp>
      <p:sp>
        <p:nvSpPr>
          <p:cNvPr id="9" name="TextBox 9"/>
          <p:cNvSpPr txBox="1"/>
          <p:nvPr/>
        </p:nvSpPr>
        <p:spPr>
          <a:xfrm>
            <a:off x="1028700" y="3424356"/>
            <a:ext cx="15028385" cy="5032630"/>
          </a:xfrm>
          <a:prstGeom prst="rect">
            <a:avLst/>
          </a:prstGeom>
        </p:spPr>
        <p:txBody>
          <a:bodyPr lIns="0" tIns="0" rIns="0" bIns="0" rtlCol="0" anchor="t">
            <a:spAutoFit/>
          </a:bodyPr>
          <a:lstStyle/>
          <a:p>
            <a:pPr marL="890205" lvl="1" indent="-445103">
              <a:lnSpc>
                <a:spcPts val="6720"/>
              </a:lnSpc>
              <a:buFont typeface="Arial"/>
              <a:buChar char="•"/>
            </a:pPr>
            <a:r>
              <a:rPr lang="en-US" sz="4123">
                <a:solidFill>
                  <a:srgbClr val="FFFFFF"/>
                </a:solidFill>
                <a:latin typeface="Prompt Bold"/>
              </a:rPr>
              <a:t>Hệ cơ sở dữ liệu Microsoft SQL Server Management Studio 19. </a:t>
            </a:r>
          </a:p>
          <a:p>
            <a:pPr marL="890205" lvl="1" indent="-445103">
              <a:lnSpc>
                <a:spcPts val="6720"/>
              </a:lnSpc>
              <a:buFont typeface="Arial"/>
              <a:buChar char="•"/>
            </a:pPr>
            <a:r>
              <a:rPr lang="en-US" sz="4123">
                <a:solidFill>
                  <a:srgbClr val="FFFFFF"/>
                </a:solidFill>
                <a:latin typeface="Prompt Bold"/>
              </a:rPr>
              <a:t>Chương trình Winform được viết bằng Microsoft Visual Studio 2022 </a:t>
            </a:r>
          </a:p>
          <a:p>
            <a:pPr marL="890205" lvl="1" indent="-445103">
              <a:lnSpc>
                <a:spcPts val="6720"/>
              </a:lnSpc>
              <a:buFont typeface="Arial"/>
              <a:buChar char="•"/>
            </a:pPr>
            <a:r>
              <a:rPr lang="en-US" sz="4123">
                <a:solidFill>
                  <a:srgbClr val="FFFFFF"/>
                </a:solidFill>
                <a:latin typeface="Prompt Bold"/>
              </a:rPr>
              <a:t>Trên nền tảng ASP.NET Web Application (.NET Framework) 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095500" cy="10287000"/>
          </a:xfrm>
          <a:custGeom>
            <a:avLst/>
            <a:gdLst/>
            <a:ahLst/>
            <a:cxnLst/>
            <a:rect l="l" t="t" r="r" b="b"/>
            <a:pathLst>
              <a:path w="2095500" h="10287000">
                <a:moveTo>
                  <a:pt x="0" y="0"/>
                </a:moveTo>
                <a:lnTo>
                  <a:pt x="2095500" y="0"/>
                </a:lnTo>
                <a:lnTo>
                  <a:pt x="2095500" y="10287000"/>
                </a:lnTo>
                <a:lnTo>
                  <a:pt x="0" y="10287000"/>
                </a:lnTo>
                <a:lnTo>
                  <a:pt x="0" y="0"/>
                </a:lnTo>
                <a:close/>
              </a:path>
            </a:pathLst>
          </a:custGeom>
          <a:blipFill>
            <a:blip r:embed="rId2">
              <a:alphaModFix amt="90000"/>
            </a:blip>
            <a:stretch>
              <a:fillRect l="-471139" r="-165684"/>
            </a:stretch>
          </a:blipFill>
        </p:spPr>
      </p:sp>
      <p:grpSp>
        <p:nvGrpSpPr>
          <p:cNvPr id="3" name="Group 3"/>
          <p:cNvGrpSpPr/>
          <p:nvPr/>
        </p:nvGrpSpPr>
        <p:grpSpPr>
          <a:xfrm>
            <a:off x="2057400" y="0"/>
            <a:ext cx="17656355" cy="1351545"/>
            <a:chOff x="0" y="0"/>
            <a:chExt cx="23541806" cy="1802060"/>
          </a:xfrm>
        </p:grpSpPr>
        <p:grpSp>
          <p:nvGrpSpPr>
            <p:cNvPr id="4" name="Group 4"/>
            <p:cNvGrpSpPr/>
            <p:nvPr/>
          </p:nvGrpSpPr>
          <p:grpSpPr>
            <a:xfrm>
              <a:off x="0" y="0"/>
              <a:ext cx="23541806" cy="1802060"/>
              <a:chOff x="0" y="0"/>
              <a:chExt cx="14320852" cy="1096222"/>
            </a:xfrm>
          </p:grpSpPr>
          <p:sp>
            <p:nvSpPr>
              <p:cNvPr id="5" name="Freeform 5"/>
              <p:cNvSpPr/>
              <p:nvPr/>
            </p:nvSpPr>
            <p:spPr>
              <a:xfrm>
                <a:off x="0" y="0"/>
                <a:ext cx="14320851" cy="1096222"/>
              </a:xfrm>
              <a:custGeom>
                <a:avLst/>
                <a:gdLst/>
                <a:ahLst/>
                <a:cxnLst/>
                <a:rect l="l" t="t" r="r" b="b"/>
                <a:pathLst>
                  <a:path w="14320851" h="1096222">
                    <a:moveTo>
                      <a:pt x="14196392" y="1096222"/>
                    </a:moveTo>
                    <a:lnTo>
                      <a:pt x="124460" y="1096222"/>
                    </a:lnTo>
                    <a:cubicBezTo>
                      <a:pt x="55880" y="1096222"/>
                      <a:pt x="0" y="1040342"/>
                      <a:pt x="0" y="971762"/>
                    </a:cubicBezTo>
                    <a:lnTo>
                      <a:pt x="0" y="124460"/>
                    </a:lnTo>
                    <a:cubicBezTo>
                      <a:pt x="0" y="55880"/>
                      <a:pt x="55880" y="0"/>
                      <a:pt x="124460" y="0"/>
                    </a:cubicBezTo>
                    <a:lnTo>
                      <a:pt x="14196392" y="0"/>
                    </a:lnTo>
                    <a:cubicBezTo>
                      <a:pt x="14264971" y="0"/>
                      <a:pt x="14320851" y="55880"/>
                      <a:pt x="14320851" y="124460"/>
                    </a:cubicBezTo>
                    <a:lnTo>
                      <a:pt x="14320851" y="971762"/>
                    </a:lnTo>
                    <a:cubicBezTo>
                      <a:pt x="14320851" y="1040342"/>
                      <a:pt x="14264971" y="1096222"/>
                      <a:pt x="14196392" y="1096222"/>
                    </a:cubicBezTo>
                    <a:close/>
                  </a:path>
                </a:pathLst>
              </a:custGeom>
              <a:solidFill>
                <a:srgbClr val="911BED">
                  <a:alpha val="40000"/>
                </a:srgbClr>
              </a:solidFill>
            </p:spPr>
          </p:sp>
        </p:grpSp>
        <p:sp>
          <p:nvSpPr>
            <p:cNvPr id="6" name="TextBox 6"/>
            <p:cNvSpPr txBox="1"/>
            <p:nvPr/>
          </p:nvSpPr>
          <p:spPr>
            <a:xfrm>
              <a:off x="2234078" y="431882"/>
              <a:ext cx="19073651" cy="910353"/>
            </a:xfrm>
            <a:prstGeom prst="rect">
              <a:avLst/>
            </a:prstGeom>
          </p:spPr>
          <p:txBody>
            <a:bodyPr lIns="0" tIns="0" rIns="0" bIns="0" rtlCol="0" anchor="t">
              <a:spAutoFit/>
            </a:bodyPr>
            <a:lstStyle/>
            <a:p>
              <a:pPr algn="ctr">
                <a:lnSpc>
                  <a:spcPts val="5540"/>
                </a:lnSpc>
              </a:pPr>
              <a:r>
                <a:rPr lang="en-US" sz="4261">
                  <a:solidFill>
                    <a:srgbClr val="FFFFFF"/>
                  </a:solidFill>
                  <a:latin typeface="Prompt Bold"/>
                </a:rPr>
                <a:t>FORM HOME</a:t>
              </a:r>
            </a:p>
          </p:txBody>
        </p:sp>
      </p:grpSp>
      <p:sp>
        <p:nvSpPr>
          <p:cNvPr id="7" name="AutoShape 7"/>
          <p:cNvSpPr/>
          <p:nvPr/>
        </p:nvSpPr>
        <p:spPr>
          <a:xfrm>
            <a:off x="2057400" y="0"/>
            <a:ext cx="204562" cy="10287000"/>
          </a:xfrm>
          <a:prstGeom prst="rect">
            <a:avLst/>
          </a:prstGeom>
          <a:solidFill>
            <a:srgbClr val="3EDAD8"/>
          </a:solidFill>
        </p:spPr>
      </p:sp>
      <p:sp>
        <p:nvSpPr>
          <p:cNvPr id="8" name="AutoShape 8"/>
          <p:cNvSpPr/>
          <p:nvPr/>
        </p:nvSpPr>
        <p:spPr>
          <a:xfrm>
            <a:off x="0" y="1028700"/>
            <a:ext cx="190500" cy="9258300"/>
          </a:xfrm>
          <a:prstGeom prst="rect">
            <a:avLst/>
          </a:prstGeom>
          <a:solidFill>
            <a:srgbClr val="3EDAD8"/>
          </a:solidFill>
        </p:spPr>
      </p:sp>
      <p:sp>
        <p:nvSpPr>
          <p:cNvPr id="9" name="Freeform 9"/>
          <p:cNvSpPr/>
          <p:nvPr/>
        </p:nvSpPr>
        <p:spPr>
          <a:xfrm>
            <a:off x="2645187" y="169742"/>
            <a:ext cx="1416370" cy="1012061"/>
          </a:xfrm>
          <a:custGeom>
            <a:avLst/>
            <a:gdLst/>
            <a:ahLst/>
            <a:cxnLst/>
            <a:rect l="l" t="t" r="r" b="b"/>
            <a:pathLst>
              <a:path w="1416370" h="1012061">
                <a:moveTo>
                  <a:pt x="0" y="0"/>
                </a:moveTo>
                <a:lnTo>
                  <a:pt x="1416370" y="0"/>
                </a:lnTo>
                <a:lnTo>
                  <a:pt x="1416370" y="1012061"/>
                </a:lnTo>
                <a:lnTo>
                  <a:pt x="0" y="101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6160038" y="7554465"/>
            <a:ext cx="2127962" cy="2732535"/>
          </a:xfrm>
          <a:custGeom>
            <a:avLst/>
            <a:gdLst/>
            <a:ahLst/>
            <a:cxnLst/>
            <a:rect l="l" t="t" r="r" b="b"/>
            <a:pathLst>
              <a:path w="2127962" h="2732535">
                <a:moveTo>
                  <a:pt x="0" y="0"/>
                </a:moveTo>
                <a:lnTo>
                  <a:pt x="2127962" y="0"/>
                </a:lnTo>
                <a:lnTo>
                  <a:pt x="2127962" y="2732535"/>
                </a:lnTo>
                <a:lnTo>
                  <a:pt x="0" y="27325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645187" y="1688613"/>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7"/>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095500" cy="10287000"/>
          </a:xfrm>
          <a:custGeom>
            <a:avLst/>
            <a:gdLst/>
            <a:ahLst/>
            <a:cxnLst/>
            <a:rect l="l" t="t" r="r" b="b"/>
            <a:pathLst>
              <a:path w="2095500" h="10287000">
                <a:moveTo>
                  <a:pt x="0" y="0"/>
                </a:moveTo>
                <a:lnTo>
                  <a:pt x="2095500" y="0"/>
                </a:lnTo>
                <a:lnTo>
                  <a:pt x="2095500" y="10287000"/>
                </a:lnTo>
                <a:lnTo>
                  <a:pt x="0" y="10287000"/>
                </a:lnTo>
                <a:lnTo>
                  <a:pt x="0" y="0"/>
                </a:lnTo>
                <a:close/>
              </a:path>
            </a:pathLst>
          </a:custGeom>
          <a:blipFill>
            <a:blip r:embed="rId2">
              <a:alphaModFix amt="90000"/>
            </a:blip>
            <a:stretch>
              <a:fillRect l="-471139" r="-165684"/>
            </a:stretch>
          </a:blipFill>
        </p:spPr>
      </p:sp>
      <p:grpSp>
        <p:nvGrpSpPr>
          <p:cNvPr id="3" name="Group 3"/>
          <p:cNvGrpSpPr/>
          <p:nvPr/>
        </p:nvGrpSpPr>
        <p:grpSpPr>
          <a:xfrm>
            <a:off x="2057400" y="0"/>
            <a:ext cx="17656355" cy="1351545"/>
            <a:chOff x="0" y="0"/>
            <a:chExt cx="23541806" cy="1802060"/>
          </a:xfrm>
        </p:grpSpPr>
        <p:grpSp>
          <p:nvGrpSpPr>
            <p:cNvPr id="4" name="Group 4"/>
            <p:cNvGrpSpPr/>
            <p:nvPr/>
          </p:nvGrpSpPr>
          <p:grpSpPr>
            <a:xfrm>
              <a:off x="0" y="0"/>
              <a:ext cx="23541806" cy="1802060"/>
              <a:chOff x="0" y="0"/>
              <a:chExt cx="14320852" cy="1096222"/>
            </a:xfrm>
          </p:grpSpPr>
          <p:sp>
            <p:nvSpPr>
              <p:cNvPr id="5" name="Freeform 5"/>
              <p:cNvSpPr/>
              <p:nvPr/>
            </p:nvSpPr>
            <p:spPr>
              <a:xfrm>
                <a:off x="0" y="0"/>
                <a:ext cx="14320851" cy="1096222"/>
              </a:xfrm>
              <a:custGeom>
                <a:avLst/>
                <a:gdLst/>
                <a:ahLst/>
                <a:cxnLst/>
                <a:rect l="l" t="t" r="r" b="b"/>
                <a:pathLst>
                  <a:path w="14320851" h="1096222">
                    <a:moveTo>
                      <a:pt x="14196392" y="1096222"/>
                    </a:moveTo>
                    <a:lnTo>
                      <a:pt x="124460" y="1096222"/>
                    </a:lnTo>
                    <a:cubicBezTo>
                      <a:pt x="55880" y="1096222"/>
                      <a:pt x="0" y="1040342"/>
                      <a:pt x="0" y="971762"/>
                    </a:cubicBezTo>
                    <a:lnTo>
                      <a:pt x="0" y="124460"/>
                    </a:lnTo>
                    <a:cubicBezTo>
                      <a:pt x="0" y="55880"/>
                      <a:pt x="55880" y="0"/>
                      <a:pt x="124460" y="0"/>
                    </a:cubicBezTo>
                    <a:lnTo>
                      <a:pt x="14196392" y="0"/>
                    </a:lnTo>
                    <a:cubicBezTo>
                      <a:pt x="14264971" y="0"/>
                      <a:pt x="14320851" y="55880"/>
                      <a:pt x="14320851" y="124460"/>
                    </a:cubicBezTo>
                    <a:lnTo>
                      <a:pt x="14320851" y="971762"/>
                    </a:lnTo>
                    <a:cubicBezTo>
                      <a:pt x="14320851" y="1040342"/>
                      <a:pt x="14264971" y="1096222"/>
                      <a:pt x="14196392" y="1096222"/>
                    </a:cubicBezTo>
                    <a:close/>
                  </a:path>
                </a:pathLst>
              </a:custGeom>
              <a:solidFill>
                <a:srgbClr val="911BED">
                  <a:alpha val="40000"/>
                </a:srgbClr>
              </a:solidFill>
            </p:spPr>
          </p:sp>
        </p:grpSp>
        <p:sp>
          <p:nvSpPr>
            <p:cNvPr id="6" name="TextBox 6"/>
            <p:cNvSpPr txBox="1"/>
            <p:nvPr/>
          </p:nvSpPr>
          <p:spPr>
            <a:xfrm>
              <a:off x="2234078" y="431882"/>
              <a:ext cx="19073651" cy="910353"/>
            </a:xfrm>
            <a:prstGeom prst="rect">
              <a:avLst/>
            </a:prstGeom>
          </p:spPr>
          <p:txBody>
            <a:bodyPr lIns="0" tIns="0" rIns="0" bIns="0" rtlCol="0" anchor="t">
              <a:spAutoFit/>
            </a:bodyPr>
            <a:lstStyle/>
            <a:p>
              <a:pPr algn="ctr">
                <a:lnSpc>
                  <a:spcPts val="5540"/>
                </a:lnSpc>
              </a:pPr>
              <a:r>
                <a:rPr lang="en-US" sz="4261">
                  <a:solidFill>
                    <a:srgbClr val="FFFFFF"/>
                  </a:solidFill>
                  <a:latin typeface="Prompt Bold"/>
                </a:rPr>
                <a:t>FORM ĐĂNG NHẬP</a:t>
              </a:r>
            </a:p>
          </p:txBody>
        </p:sp>
      </p:grpSp>
      <p:sp>
        <p:nvSpPr>
          <p:cNvPr id="7" name="AutoShape 7"/>
          <p:cNvSpPr/>
          <p:nvPr/>
        </p:nvSpPr>
        <p:spPr>
          <a:xfrm>
            <a:off x="2057400" y="0"/>
            <a:ext cx="204562" cy="10287000"/>
          </a:xfrm>
          <a:prstGeom prst="rect">
            <a:avLst/>
          </a:prstGeom>
          <a:solidFill>
            <a:srgbClr val="3EDAD8"/>
          </a:solidFill>
        </p:spPr>
      </p:sp>
      <p:sp>
        <p:nvSpPr>
          <p:cNvPr id="8" name="AutoShape 8"/>
          <p:cNvSpPr/>
          <p:nvPr/>
        </p:nvSpPr>
        <p:spPr>
          <a:xfrm>
            <a:off x="0" y="1028700"/>
            <a:ext cx="190500" cy="9258300"/>
          </a:xfrm>
          <a:prstGeom prst="rect">
            <a:avLst/>
          </a:prstGeom>
          <a:solidFill>
            <a:srgbClr val="3EDAD8"/>
          </a:solidFill>
        </p:spPr>
      </p:sp>
      <p:sp>
        <p:nvSpPr>
          <p:cNvPr id="9" name="Freeform 9"/>
          <p:cNvSpPr/>
          <p:nvPr/>
        </p:nvSpPr>
        <p:spPr>
          <a:xfrm>
            <a:off x="2645187" y="169742"/>
            <a:ext cx="1416370" cy="1012061"/>
          </a:xfrm>
          <a:custGeom>
            <a:avLst/>
            <a:gdLst/>
            <a:ahLst/>
            <a:cxnLst/>
            <a:rect l="l" t="t" r="r" b="b"/>
            <a:pathLst>
              <a:path w="1416370" h="1012061">
                <a:moveTo>
                  <a:pt x="0" y="0"/>
                </a:moveTo>
                <a:lnTo>
                  <a:pt x="1416370" y="0"/>
                </a:lnTo>
                <a:lnTo>
                  <a:pt x="1416370" y="1012061"/>
                </a:lnTo>
                <a:lnTo>
                  <a:pt x="0" y="101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6693389" y="1740685"/>
            <a:ext cx="6681171" cy="8217128"/>
          </a:xfrm>
          <a:custGeom>
            <a:avLst/>
            <a:gdLst/>
            <a:ahLst/>
            <a:cxnLst/>
            <a:rect l="l" t="t" r="r" b="b"/>
            <a:pathLst>
              <a:path w="6681171" h="8217128">
                <a:moveTo>
                  <a:pt x="0" y="0"/>
                </a:moveTo>
                <a:lnTo>
                  <a:pt x="6681171" y="0"/>
                </a:lnTo>
                <a:lnTo>
                  <a:pt x="6681171" y="8217129"/>
                </a:lnTo>
                <a:lnTo>
                  <a:pt x="0" y="8217129"/>
                </a:lnTo>
                <a:lnTo>
                  <a:pt x="0" y="0"/>
                </a:lnTo>
                <a:close/>
              </a:path>
            </a:pathLst>
          </a:custGeom>
          <a:blipFill>
            <a:blip r:embed="rId5"/>
            <a:stretch>
              <a:fillRect l="-815" t="-1000" r="-2153"/>
            </a:stretch>
          </a:blipFill>
        </p:spPr>
      </p:sp>
      <p:sp>
        <p:nvSpPr>
          <p:cNvPr id="11" name="Freeform 11"/>
          <p:cNvSpPr/>
          <p:nvPr/>
        </p:nvSpPr>
        <p:spPr>
          <a:xfrm rot="-647894">
            <a:off x="1758886" y="6563109"/>
            <a:ext cx="2900934" cy="4114800"/>
          </a:xfrm>
          <a:custGeom>
            <a:avLst/>
            <a:gdLst/>
            <a:ahLst/>
            <a:cxnLst/>
            <a:rect l="l" t="t" r="r" b="b"/>
            <a:pathLst>
              <a:path w="2900934" h="4114800">
                <a:moveTo>
                  <a:pt x="0" y="0"/>
                </a:moveTo>
                <a:lnTo>
                  <a:pt x="2900934" y="0"/>
                </a:lnTo>
                <a:lnTo>
                  <a:pt x="29009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095500" cy="10287000"/>
          </a:xfrm>
          <a:custGeom>
            <a:avLst/>
            <a:gdLst/>
            <a:ahLst/>
            <a:cxnLst/>
            <a:rect l="l" t="t" r="r" b="b"/>
            <a:pathLst>
              <a:path w="2095500" h="10287000">
                <a:moveTo>
                  <a:pt x="0" y="0"/>
                </a:moveTo>
                <a:lnTo>
                  <a:pt x="2095500" y="0"/>
                </a:lnTo>
                <a:lnTo>
                  <a:pt x="2095500" y="10287000"/>
                </a:lnTo>
                <a:lnTo>
                  <a:pt x="0" y="10287000"/>
                </a:lnTo>
                <a:lnTo>
                  <a:pt x="0" y="0"/>
                </a:lnTo>
                <a:close/>
              </a:path>
            </a:pathLst>
          </a:custGeom>
          <a:blipFill>
            <a:blip r:embed="rId2">
              <a:alphaModFix amt="90000"/>
            </a:blip>
            <a:stretch>
              <a:fillRect l="-471139" r="-165684"/>
            </a:stretch>
          </a:blipFill>
        </p:spPr>
      </p:sp>
      <p:grpSp>
        <p:nvGrpSpPr>
          <p:cNvPr id="3" name="Group 3"/>
          <p:cNvGrpSpPr/>
          <p:nvPr/>
        </p:nvGrpSpPr>
        <p:grpSpPr>
          <a:xfrm>
            <a:off x="2057400" y="0"/>
            <a:ext cx="17656355" cy="1351545"/>
            <a:chOff x="0" y="0"/>
            <a:chExt cx="23541806" cy="1802060"/>
          </a:xfrm>
        </p:grpSpPr>
        <p:grpSp>
          <p:nvGrpSpPr>
            <p:cNvPr id="4" name="Group 4"/>
            <p:cNvGrpSpPr/>
            <p:nvPr/>
          </p:nvGrpSpPr>
          <p:grpSpPr>
            <a:xfrm>
              <a:off x="0" y="0"/>
              <a:ext cx="23541806" cy="1802060"/>
              <a:chOff x="0" y="0"/>
              <a:chExt cx="14320852" cy="1096222"/>
            </a:xfrm>
          </p:grpSpPr>
          <p:sp>
            <p:nvSpPr>
              <p:cNvPr id="5" name="Freeform 5"/>
              <p:cNvSpPr/>
              <p:nvPr/>
            </p:nvSpPr>
            <p:spPr>
              <a:xfrm>
                <a:off x="0" y="0"/>
                <a:ext cx="14320851" cy="1096222"/>
              </a:xfrm>
              <a:custGeom>
                <a:avLst/>
                <a:gdLst/>
                <a:ahLst/>
                <a:cxnLst/>
                <a:rect l="l" t="t" r="r" b="b"/>
                <a:pathLst>
                  <a:path w="14320851" h="1096222">
                    <a:moveTo>
                      <a:pt x="14196392" y="1096222"/>
                    </a:moveTo>
                    <a:lnTo>
                      <a:pt x="124460" y="1096222"/>
                    </a:lnTo>
                    <a:cubicBezTo>
                      <a:pt x="55880" y="1096222"/>
                      <a:pt x="0" y="1040342"/>
                      <a:pt x="0" y="971762"/>
                    </a:cubicBezTo>
                    <a:lnTo>
                      <a:pt x="0" y="124460"/>
                    </a:lnTo>
                    <a:cubicBezTo>
                      <a:pt x="0" y="55880"/>
                      <a:pt x="55880" y="0"/>
                      <a:pt x="124460" y="0"/>
                    </a:cubicBezTo>
                    <a:lnTo>
                      <a:pt x="14196392" y="0"/>
                    </a:lnTo>
                    <a:cubicBezTo>
                      <a:pt x="14264971" y="0"/>
                      <a:pt x="14320851" y="55880"/>
                      <a:pt x="14320851" y="124460"/>
                    </a:cubicBezTo>
                    <a:lnTo>
                      <a:pt x="14320851" y="971762"/>
                    </a:lnTo>
                    <a:cubicBezTo>
                      <a:pt x="14320851" y="1040342"/>
                      <a:pt x="14264971" y="1096222"/>
                      <a:pt x="14196392" y="1096222"/>
                    </a:cubicBezTo>
                    <a:close/>
                  </a:path>
                </a:pathLst>
              </a:custGeom>
              <a:solidFill>
                <a:srgbClr val="911BED">
                  <a:alpha val="40000"/>
                </a:srgbClr>
              </a:solidFill>
            </p:spPr>
          </p:sp>
        </p:grpSp>
        <p:sp>
          <p:nvSpPr>
            <p:cNvPr id="6" name="TextBox 6"/>
            <p:cNvSpPr txBox="1"/>
            <p:nvPr/>
          </p:nvSpPr>
          <p:spPr>
            <a:xfrm>
              <a:off x="2234078" y="431882"/>
              <a:ext cx="19073651" cy="910353"/>
            </a:xfrm>
            <a:prstGeom prst="rect">
              <a:avLst/>
            </a:prstGeom>
          </p:spPr>
          <p:txBody>
            <a:bodyPr lIns="0" tIns="0" rIns="0" bIns="0" rtlCol="0" anchor="t">
              <a:spAutoFit/>
            </a:bodyPr>
            <a:lstStyle/>
            <a:p>
              <a:pPr algn="ctr">
                <a:lnSpc>
                  <a:spcPts val="5540"/>
                </a:lnSpc>
              </a:pPr>
              <a:r>
                <a:rPr lang="en-US" sz="4261">
                  <a:solidFill>
                    <a:srgbClr val="FFFFFF"/>
                  </a:solidFill>
                  <a:latin typeface="Prompt Bold"/>
                </a:rPr>
                <a:t>CÁC FORM DANH MỤC</a:t>
              </a:r>
            </a:p>
          </p:txBody>
        </p:sp>
      </p:grpSp>
      <p:sp>
        <p:nvSpPr>
          <p:cNvPr id="7" name="AutoShape 7"/>
          <p:cNvSpPr/>
          <p:nvPr/>
        </p:nvSpPr>
        <p:spPr>
          <a:xfrm>
            <a:off x="2057400" y="0"/>
            <a:ext cx="204562" cy="10287000"/>
          </a:xfrm>
          <a:prstGeom prst="rect">
            <a:avLst/>
          </a:prstGeom>
          <a:solidFill>
            <a:srgbClr val="3EDAD8"/>
          </a:solidFill>
        </p:spPr>
      </p:sp>
      <p:sp>
        <p:nvSpPr>
          <p:cNvPr id="8" name="AutoShape 8"/>
          <p:cNvSpPr/>
          <p:nvPr/>
        </p:nvSpPr>
        <p:spPr>
          <a:xfrm>
            <a:off x="0" y="1028700"/>
            <a:ext cx="190500" cy="9258300"/>
          </a:xfrm>
          <a:prstGeom prst="rect">
            <a:avLst/>
          </a:prstGeom>
          <a:solidFill>
            <a:srgbClr val="3EDAD8"/>
          </a:solidFill>
        </p:spPr>
      </p:sp>
      <p:sp>
        <p:nvSpPr>
          <p:cNvPr id="9" name="Freeform 9"/>
          <p:cNvSpPr/>
          <p:nvPr/>
        </p:nvSpPr>
        <p:spPr>
          <a:xfrm>
            <a:off x="2645187" y="169742"/>
            <a:ext cx="1416370" cy="1012061"/>
          </a:xfrm>
          <a:custGeom>
            <a:avLst/>
            <a:gdLst/>
            <a:ahLst/>
            <a:cxnLst/>
            <a:rect l="l" t="t" r="r" b="b"/>
            <a:pathLst>
              <a:path w="1416370" h="1012061">
                <a:moveTo>
                  <a:pt x="0" y="0"/>
                </a:moveTo>
                <a:lnTo>
                  <a:pt x="1416370" y="0"/>
                </a:lnTo>
                <a:lnTo>
                  <a:pt x="1416370" y="1012061"/>
                </a:lnTo>
                <a:lnTo>
                  <a:pt x="0" y="101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553510" y="7201482"/>
            <a:ext cx="3016093" cy="3085518"/>
          </a:xfrm>
          <a:custGeom>
            <a:avLst/>
            <a:gdLst/>
            <a:ahLst/>
            <a:cxnLst/>
            <a:rect l="l" t="t" r="r" b="b"/>
            <a:pathLst>
              <a:path w="3016093" h="3085518">
                <a:moveTo>
                  <a:pt x="0" y="0"/>
                </a:moveTo>
                <a:lnTo>
                  <a:pt x="3016093" y="0"/>
                </a:lnTo>
                <a:lnTo>
                  <a:pt x="3016093" y="3085518"/>
                </a:lnTo>
                <a:lnTo>
                  <a:pt x="0" y="30855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837824" y="1390901"/>
            <a:ext cx="9320134" cy="5771226"/>
          </a:xfrm>
          <a:custGeom>
            <a:avLst/>
            <a:gdLst/>
            <a:ahLst/>
            <a:cxnLst/>
            <a:rect l="l" t="t" r="r" b="b"/>
            <a:pathLst>
              <a:path w="9320134" h="5771226">
                <a:moveTo>
                  <a:pt x="0" y="0"/>
                </a:moveTo>
                <a:lnTo>
                  <a:pt x="9320134" y="0"/>
                </a:lnTo>
                <a:lnTo>
                  <a:pt x="9320134" y="5771226"/>
                </a:lnTo>
                <a:lnTo>
                  <a:pt x="0" y="5771226"/>
                </a:lnTo>
                <a:lnTo>
                  <a:pt x="0" y="0"/>
                </a:lnTo>
                <a:close/>
              </a:path>
            </a:pathLst>
          </a:custGeom>
          <a:blipFill>
            <a:blip r:embed="rId7"/>
            <a:stretch>
              <a:fillRect/>
            </a:stretch>
          </a:blipFill>
        </p:spPr>
      </p:sp>
      <p:sp>
        <p:nvSpPr>
          <p:cNvPr id="12" name="Freeform 12"/>
          <p:cNvSpPr/>
          <p:nvPr/>
        </p:nvSpPr>
        <p:spPr>
          <a:xfrm>
            <a:off x="6026803" y="2558330"/>
            <a:ext cx="8855771" cy="6199040"/>
          </a:xfrm>
          <a:custGeom>
            <a:avLst/>
            <a:gdLst/>
            <a:ahLst/>
            <a:cxnLst/>
            <a:rect l="l" t="t" r="r" b="b"/>
            <a:pathLst>
              <a:path w="8855771" h="6199040">
                <a:moveTo>
                  <a:pt x="0" y="0"/>
                </a:moveTo>
                <a:lnTo>
                  <a:pt x="8855772" y="0"/>
                </a:lnTo>
                <a:lnTo>
                  <a:pt x="8855772" y="6199040"/>
                </a:lnTo>
                <a:lnTo>
                  <a:pt x="0" y="6199040"/>
                </a:lnTo>
                <a:lnTo>
                  <a:pt x="0" y="0"/>
                </a:lnTo>
                <a:close/>
              </a:path>
            </a:pathLst>
          </a:custGeom>
          <a:blipFill>
            <a:blip r:embed="rId8"/>
            <a:stretch>
              <a:fillRect/>
            </a:stretch>
          </a:blipFill>
        </p:spPr>
      </p:sp>
      <p:sp>
        <p:nvSpPr>
          <p:cNvPr id="13" name="Freeform 13"/>
          <p:cNvSpPr/>
          <p:nvPr/>
        </p:nvSpPr>
        <p:spPr>
          <a:xfrm>
            <a:off x="8778017" y="3772602"/>
            <a:ext cx="8189518" cy="6183743"/>
          </a:xfrm>
          <a:custGeom>
            <a:avLst/>
            <a:gdLst/>
            <a:ahLst/>
            <a:cxnLst/>
            <a:rect l="l" t="t" r="r" b="b"/>
            <a:pathLst>
              <a:path w="8189518" h="6183743">
                <a:moveTo>
                  <a:pt x="0" y="0"/>
                </a:moveTo>
                <a:lnTo>
                  <a:pt x="8189518" y="0"/>
                </a:lnTo>
                <a:lnTo>
                  <a:pt x="8189518" y="6183743"/>
                </a:lnTo>
                <a:lnTo>
                  <a:pt x="0" y="6183743"/>
                </a:lnTo>
                <a:lnTo>
                  <a:pt x="0" y="0"/>
                </a:lnTo>
                <a:close/>
              </a:path>
            </a:pathLst>
          </a:custGeom>
          <a:blipFill>
            <a:blip r:embed="rId9"/>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426317">
            <a:off x="-3284063" y="1923487"/>
            <a:ext cx="20418741" cy="15072744"/>
          </a:xfrm>
          <a:custGeom>
            <a:avLst/>
            <a:gdLst/>
            <a:ahLst/>
            <a:cxnLst/>
            <a:rect l="l" t="t" r="r" b="b"/>
            <a:pathLst>
              <a:path w="20418741" h="15072744">
                <a:moveTo>
                  <a:pt x="0" y="0"/>
                </a:moveTo>
                <a:lnTo>
                  <a:pt x="20418742" y="0"/>
                </a:lnTo>
                <a:lnTo>
                  <a:pt x="20418742" y="15072743"/>
                </a:lnTo>
                <a:lnTo>
                  <a:pt x="0" y="150727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12437" y="555481"/>
            <a:ext cx="12216581" cy="8032402"/>
          </a:xfrm>
          <a:custGeom>
            <a:avLst/>
            <a:gdLst/>
            <a:ahLst/>
            <a:cxnLst/>
            <a:rect l="l" t="t" r="r" b="b"/>
            <a:pathLst>
              <a:path w="12216581" h="8032402">
                <a:moveTo>
                  <a:pt x="0" y="0"/>
                </a:moveTo>
                <a:lnTo>
                  <a:pt x="12216581" y="0"/>
                </a:lnTo>
                <a:lnTo>
                  <a:pt x="12216581" y="8032402"/>
                </a:lnTo>
                <a:lnTo>
                  <a:pt x="0" y="80324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7280423"/>
            <a:ext cx="3052362" cy="3006577"/>
          </a:xfrm>
          <a:custGeom>
            <a:avLst/>
            <a:gdLst/>
            <a:ahLst/>
            <a:cxnLst/>
            <a:rect l="l" t="t" r="r" b="b"/>
            <a:pathLst>
              <a:path w="3052362" h="3006577">
                <a:moveTo>
                  <a:pt x="0" y="0"/>
                </a:moveTo>
                <a:lnTo>
                  <a:pt x="3052362" y="0"/>
                </a:lnTo>
                <a:lnTo>
                  <a:pt x="3052362" y="3006577"/>
                </a:lnTo>
                <a:lnTo>
                  <a:pt x="0" y="3006577"/>
                </a:lnTo>
                <a:lnTo>
                  <a:pt x="0" y="0"/>
                </a:lnTo>
                <a:close/>
              </a:path>
            </a:pathLst>
          </a:custGeom>
          <a:blipFill>
            <a:blip r:embed="rId6"/>
            <a:stretch>
              <a:fillRect/>
            </a:stretch>
          </a:blipFill>
        </p:spPr>
      </p:sp>
      <p:sp>
        <p:nvSpPr>
          <p:cNvPr id="5" name="Freeform 5"/>
          <p:cNvSpPr/>
          <p:nvPr/>
        </p:nvSpPr>
        <p:spPr>
          <a:xfrm>
            <a:off x="15529018" y="6650701"/>
            <a:ext cx="2465064" cy="3874364"/>
          </a:xfrm>
          <a:custGeom>
            <a:avLst/>
            <a:gdLst/>
            <a:ahLst/>
            <a:cxnLst/>
            <a:rect l="l" t="t" r="r" b="b"/>
            <a:pathLst>
              <a:path w="2465064" h="3874364">
                <a:moveTo>
                  <a:pt x="0" y="0"/>
                </a:moveTo>
                <a:lnTo>
                  <a:pt x="2465064" y="0"/>
                </a:lnTo>
                <a:lnTo>
                  <a:pt x="2465064" y="3874364"/>
                </a:lnTo>
                <a:lnTo>
                  <a:pt x="0" y="3874364"/>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187" r="-4427" b="-116203"/>
            </a:stretch>
          </a:blipFill>
        </p:spPr>
      </p:sp>
      <p:sp>
        <p:nvSpPr>
          <p:cNvPr id="3" name="AutoShape 3"/>
          <p:cNvSpPr/>
          <p:nvPr/>
        </p:nvSpPr>
        <p:spPr>
          <a:xfrm>
            <a:off x="5699554" y="3295318"/>
            <a:ext cx="11559644" cy="20574"/>
          </a:xfrm>
          <a:prstGeom prst="line">
            <a:avLst/>
          </a:prstGeom>
          <a:ln w="28575" cap="rnd">
            <a:solidFill>
              <a:srgbClr val="FFFFFF"/>
            </a:solidFill>
            <a:prstDash val="solid"/>
            <a:headEnd type="none" w="sm" len="sm"/>
            <a:tailEnd type="none" w="sm" len="sm"/>
          </a:ln>
        </p:spPr>
      </p:sp>
      <p:sp>
        <p:nvSpPr>
          <p:cNvPr id="4" name="AutoShape 4"/>
          <p:cNvSpPr/>
          <p:nvPr/>
        </p:nvSpPr>
        <p:spPr>
          <a:xfrm flipV="1">
            <a:off x="5699554" y="5510376"/>
            <a:ext cx="11559644" cy="20574"/>
          </a:xfrm>
          <a:prstGeom prst="line">
            <a:avLst/>
          </a:prstGeom>
          <a:ln w="28575" cap="rnd">
            <a:solidFill>
              <a:srgbClr val="FFFFFF"/>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a:off x="6050789" y="1916145"/>
            <a:ext cx="845835" cy="886172"/>
          </a:xfrm>
          <a:prstGeom prst="rect">
            <a:avLst/>
          </a:prstGeom>
        </p:spPr>
      </p:pic>
      <p:pic>
        <p:nvPicPr>
          <p:cNvPr id="6" name="Picture 6"/>
          <p:cNvPicPr>
            <a:picLocks noChangeAspect="1"/>
          </p:cNvPicPr>
          <p:nvPr/>
        </p:nvPicPr>
        <p:blipFill>
          <a:blip r:embed="rId4"/>
          <a:srcRect/>
          <a:stretch>
            <a:fillRect/>
          </a:stretch>
        </p:blipFill>
        <p:spPr>
          <a:xfrm>
            <a:off x="6079480" y="4063614"/>
            <a:ext cx="636233" cy="820058"/>
          </a:xfrm>
          <a:prstGeom prst="rect">
            <a:avLst/>
          </a:prstGeom>
        </p:spPr>
      </p:pic>
      <p:sp>
        <p:nvSpPr>
          <p:cNvPr id="7" name="AutoShape 7"/>
          <p:cNvSpPr/>
          <p:nvPr/>
        </p:nvSpPr>
        <p:spPr>
          <a:xfrm flipV="1">
            <a:off x="5726809" y="7634389"/>
            <a:ext cx="11532389" cy="82297"/>
          </a:xfrm>
          <a:prstGeom prst="line">
            <a:avLst/>
          </a:prstGeom>
          <a:ln w="28575" cap="rnd">
            <a:solidFill>
              <a:srgbClr val="FFFFFF"/>
            </a:solidFill>
            <a:prstDash val="solid"/>
            <a:headEnd type="none" w="sm" len="sm"/>
            <a:tailEnd type="none" w="sm" len="sm"/>
          </a:ln>
        </p:spPr>
      </p:sp>
      <p:pic>
        <p:nvPicPr>
          <p:cNvPr id="8" name="Picture 8"/>
          <p:cNvPicPr>
            <a:picLocks noChangeAspect="1"/>
          </p:cNvPicPr>
          <p:nvPr/>
        </p:nvPicPr>
        <p:blipFill>
          <a:blip r:embed="rId5"/>
          <a:srcRect/>
          <a:stretch>
            <a:fillRect/>
          </a:stretch>
        </p:blipFill>
        <p:spPr>
          <a:xfrm>
            <a:off x="6129294" y="8169122"/>
            <a:ext cx="688825" cy="922608"/>
          </a:xfrm>
          <a:prstGeom prst="rect">
            <a:avLst/>
          </a:prstGeom>
        </p:spPr>
      </p:pic>
      <p:pic>
        <p:nvPicPr>
          <p:cNvPr id="9" name="Picture 9"/>
          <p:cNvPicPr>
            <a:picLocks noChangeAspect="1"/>
          </p:cNvPicPr>
          <p:nvPr/>
        </p:nvPicPr>
        <p:blipFill>
          <a:blip r:embed="rId6"/>
          <a:srcRect/>
          <a:stretch>
            <a:fillRect/>
          </a:stretch>
        </p:blipFill>
        <p:spPr>
          <a:xfrm>
            <a:off x="5835197" y="5982889"/>
            <a:ext cx="1179308" cy="1281856"/>
          </a:xfrm>
          <a:prstGeom prst="rect">
            <a:avLst/>
          </a:prstGeom>
        </p:spPr>
      </p:pic>
      <p:sp>
        <p:nvSpPr>
          <p:cNvPr id="10" name="TextBox 10"/>
          <p:cNvSpPr txBox="1"/>
          <p:nvPr/>
        </p:nvSpPr>
        <p:spPr>
          <a:xfrm>
            <a:off x="772176" y="481012"/>
            <a:ext cx="10943291" cy="1095375"/>
          </a:xfrm>
          <a:prstGeom prst="rect">
            <a:avLst/>
          </a:prstGeom>
        </p:spPr>
        <p:txBody>
          <a:bodyPr lIns="0" tIns="0" rIns="0" bIns="0" rtlCol="0" anchor="t">
            <a:spAutoFit/>
          </a:bodyPr>
          <a:lstStyle/>
          <a:p>
            <a:pPr>
              <a:lnSpc>
                <a:spcPts val="8640"/>
              </a:lnSpc>
            </a:pPr>
            <a:r>
              <a:rPr lang="en-US" sz="7200">
                <a:solidFill>
                  <a:srgbClr val="FFFFFF"/>
                </a:solidFill>
                <a:latin typeface="Prompt Bold"/>
              </a:rPr>
              <a:t>CẤU TRÚC</a:t>
            </a:r>
          </a:p>
        </p:txBody>
      </p:sp>
      <p:sp>
        <p:nvSpPr>
          <p:cNvPr id="11" name="TextBox 11"/>
          <p:cNvSpPr txBox="1"/>
          <p:nvPr/>
        </p:nvSpPr>
        <p:spPr>
          <a:xfrm>
            <a:off x="8311154" y="4196310"/>
            <a:ext cx="8754759" cy="542570"/>
          </a:xfrm>
          <a:prstGeom prst="rect">
            <a:avLst/>
          </a:prstGeom>
        </p:spPr>
        <p:txBody>
          <a:bodyPr lIns="0" tIns="0" rIns="0" bIns="0" rtlCol="0" anchor="t">
            <a:spAutoFit/>
          </a:bodyPr>
          <a:lstStyle/>
          <a:p>
            <a:pPr marL="0" lvl="0" indent="0" algn="l">
              <a:lnSpc>
                <a:spcPts val="4415"/>
              </a:lnSpc>
              <a:spcBef>
                <a:spcPct val="0"/>
              </a:spcBef>
            </a:pPr>
            <a:r>
              <a:rPr lang="en-US" sz="3396">
                <a:solidFill>
                  <a:srgbClr val="FFFFFF"/>
                </a:solidFill>
                <a:latin typeface="Prompt Medium"/>
              </a:rPr>
              <a:t>PHẦN 2: PHÂN TÍCH THIẾT KẾ HỆ THỐNG</a:t>
            </a:r>
          </a:p>
        </p:txBody>
      </p:sp>
      <p:sp>
        <p:nvSpPr>
          <p:cNvPr id="12" name="TextBox 12"/>
          <p:cNvSpPr txBox="1"/>
          <p:nvPr/>
        </p:nvSpPr>
        <p:spPr>
          <a:xfrm>
            <a:off x="8311154" y="2073659"/>
            <a:ext cx="7992107" cy="542570"/>
          </a:xfrm>
          <a:prstGeom prst="rect">
            <a:avLst/>
          </a:prstGeom>
        </p:spPr>
        <p:txBody>
          <a:bodyPr lIns="0" tIns="0" rIns="0" bIns="0" rtlCol="0" anchor="t">
            <a:spAutoFit/>
          </a:bodyPr>
          <a:lstStyle/>
          <a:p>
            <a:pPr marL="0" lvl="0" indent="0" algn="l">
              <a:lnSpc>
                <a:spcPts val="4415"/>
              </a:lnSpc>
              <a:spcBef>
                <a:spcPct val="0"/>
              </a:spcBef>
            </a:pPr>
            <a:r>
              <a:rPr lang="en-US" sz="3396">
                <a:solidFill>
                  <a:srgbClr val="FFFFFF"/>
                </a:solidFill>
                <a:latin typeface="Prompt Medium"/>
              </a:rPr>
              <a:t>PHẦN 1: TỔNG QUAN VỀ HỆ THỐNG</a:t>
            </a:r>
          </a:p>
        </p:txBody>
      </p:sp>
      <p:sp>
        <p:nvSpPr>
          <p:cNvPr id="13" name="TextBox 13"/>
          <p:cNvSpPr txBox="1"/>
          <p:nvPr/>
        </p:nvSpPr>
        <p:spPr>
          <a:xfrm>
            <a:off x="8311154" y="6180812"/>
            <a:ext cx="7830360" cy="542570"/>
          </a:xfrm>
          <a:prstGeom prst="rect">
            <a:avLst/>
          </a:prstGeom>
        </p:spPr>
        <p:txBody>
          <a:bodyPr lIns="0" tIns="0" rIns="0" bIns="0" rtlCol="0" anchor="t">
            <a:spAutoFit/>
          </a:bodyPr>
          <a:lstStyle/>
          <a:p>
            <a:pPr marL="0" lvl="0" indent="0" algn="l">
              <a:lnSpc>
                <a:spcPts val="4415"/>
              </a:lnSpc>
              <a:spcBef>
                <a:spcPct val="0"/>
              </a:spcBef>
            </a:pPr>
            <a:r>
              <a:rPr lang="en-US" sz="3396">
                <a:solidFill>
                  <a:srgbClr val="FFFFFF"/>
                </a:solidFill>
                <a:latin typeface="Prompt Medium"/>
              </a:rPr>
              <a:t>PHẦN 3: THIẾT KẾ CÁC CHỨC NĂNG</a:t>
            </a:r>
          </a:p>
        </p:txBody>
      </p:sp>
      <p:sp>
        <p:nvSpPr>
          <p:cNvPr id="14" name="TextBox 14"/>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3</a:t>
            </a:r>
          </a:p>
        </p:txBody>
      </p:sp>
      <p:sp>
        <p:nvSpPr>
          <p:cNvPr id="15" name="TextBox 15"/>
          <p:cNvSpPr txBox="1"/>
          <p:nvPr/>
        </p:nvSpPr>
        <p:spPr>
          <a:xfrm>
            <a:off x="8338409" y="8366547"/>
            <a:ext cx="8920789" cy="542570"/>
          </a:xfrm>
          <a:prstGeom prst="rect">
            <a:avLst/>
          </a:prstGeom>
        </p:spPr>
        <p:txBody>
          <a:bodyPr lIns="0" tIns="0" rIns="0" bIns="0" rtlCol="0" anchor="t">
            <a:spAutoFit/>
          </a:bodyPr>
          <a:lstStyle/>
          <a:p>
            <a:pPr marL="0" lvl="0" indent="0" algn="l">
              <a:lnSpc>
                <a:spcPts val="4415"/>
              </a:lnSpc>
              <a:spcBef>
                <a:spcPct val="0"/>
              </a:spcBef>
            </a:pPr>
            <a:r>
              <a:rPr lang="en-US" sz="3396">
                <a:solidFill>
                  <a:srgbClr val="FFFFFF"/>
                </a:solidFill>
                <a:latin typeface="Prompt Medium"/>
              </a:rPr>
              <a:t>PHẦN 4: QUẢN LÝ USER VÀ PHÂN QUYỀN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Freeform 2"/>
          <p:cNvSpPr/>
          <p:nvPr/>
        </p:nvSpPr>
        <p:spPr>
          <a:xfrm rot="1754742">
            <a:off x="-13397103" y="166729"/>
            <a:ext cx="26398651" cy="19487005"/>
          </a:xfrm>
          <a:custGeom>
            <a:avLst/>
            <a:gdLst/>
            <a:ahLst/>
            <a:cxnLst/>
            <a:rect l="l" t="t" r="r" b="b"/>
            <a:pathLst>
              <a:path w="26398651" h="19487005">
                <a:moveTo>
                  <a:pt x="0" y="0"/>
                </a:moveTo>
                <a:lnTo>
                  <a:pt x="26398651" y="0"/>
                </a:lnTo>
                <a:lnTo>
                  <a:pt x="26398651" y="19487004"/>
                </a:lnTo>
                <a:lnTo>
                  <a:pt x="0" y="194870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73024">
            <a:off x="-5767674" y="1909724"/>
            <a:ext cx="21891933" cy="16001013"/>
          </a:xfrm>
          <a:custGeom>
            <a:avLst/>
            <a:gdLst/>
            <a:ahLst/>
            <a:cxnLst/>
            <a:rect l="l" t="t" r="r" b="b"/>
            <a:pathLst>
              <a:path w="21891933" h="16001013">
                <a:moveTo>
                  <a:pt x="0" y="0"/>
                </a:moveTo>
                <a:lnTo>
                  <a:pt x="21891933" y="0"/>
                </a:lnTo>
                <a:lnTo>
                  <a:pt x="21891933" y="16001013"/>
                </a:lnTo>
                <a:lnTo>
                  <a:pt x="0" y="16001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392535" y="541299"/>
            <a:ext cx="8078939" cy="8593556"/>
            <a:chOff x="0" y="0"/>
            <a:chExt cx="3397874" cy="3614314"/>
          </a:xfrm>
        </p:grpSpPr>
        <p:sp>
          <p:nvSpPr>
            <p:cNvPr id="5" name="Freeform 5"/>
            <p:cNvSpPr/>
            <p:nvPr/>
          </p:nvSpPr>
          <p:spPr>
            <a:xfrm>
              <a:off x="0" y="0"/>
              <a:ext cx="3397874" cy="3614315"/>
            </a:xfrm>
            <a:custGeom>
              <a:avLst/>
              <a:gdLst/>
              <a:ahLst/>
              <a:cxnLst/>
              <a:rect l="l" t="t" r="r" b="b"/>
              <a:pathLst>
                <a:path w="3397874" h="3614315">
                  <a:moveTo>
                    <a:pt x="3273414" y="3614314"/>
                  </a:moveTo>
                  <a:lnTo>
                    <a:pt x="124460" y="3614314"/>
                  </a:lnTo>
                  <a:cubicBezTo>
                    <a:pt x="55880" y="3614314"/>
                    <a:pt x="0" y="3558434"/>
                    <a:pt x="0" y="3489854"/>
                  </a:cubicBezTo>
                  <a:lnTo>
                    <a:pt x="0" y="124460"/>
                  </a:lnTo>
                  <a:cubicBezTo>
                    <a:pt x="0" y="55880"/>
                    <a:pt x="55880" y="0"/>
                    <a:pt x="124460" y="0"/>
                  </a:cubicBezTo>
                  <a:lnTo>
                    <a:pt x="3273415" y="0"/>
                  </a:lnTo>
                  <a:cubicBezTo>
                    <a:pt x="3341994" y="0"/>
                    <a:pt x="3397874" y="55880"/>
                    <a:pt x="3397874" y="124460"/>
                  </a:cubicBezTo>
                  <a:lnTo>
                    <a:pt x="3397874" y="3489854"/>
                  </a:lnTo>
                  <a:cubicBezTo>
                    <a:pt x="3397874" y="3558434"/>
                    <a:pt x="3341994" y="3614315"/>
                    <a:pt x="3273415" y="3614315"/>
                  </a:cubicBezTo>
                  <a:close/>
                </a:path>
              </a:pathLst>
            </a:custGeom>
            <a:solidFill>
              <a:srgbClr val="FFFFFF">
                <a:alpha val="88627"/>
              </a:srgbClr>
            </a:solidFill>
          </p:spPr>
        </p:sp>
      </p:grpSp>
      <p:sp>
        <p:nvSpPr>
          <p:cNvPr id="6" name="Freeform 6"/>
          <p:cNvSpPr/>
          <p:nvPr/>
        </p:nvSpPr>
        <p:spPr>
          <a:xfrm>
            <a:off x="14225482" y="2080363"/>
            <a:ext cx="3198518" cy="2529737"/>
          </a:xfrm>
          <a:custGeom>
            <a:avLst/>
            <a:gdLst/>
            <a:ahLst/>
            <a:cxnLst/>
            <a:rect l="l" t="t" r="r" b="b"/>
            <a:pathLst>
              <a:path w="3198518" h="2529737">
                <a:moveTo>
                  <a:pt x="0" y="0"/>
                </a:moveTo>
                <a:lnTo>
                  <a:pt x="3198518" y="0"/>
                </a:lnTo>
                <a:lnTo>
                  <a:pt x="3198518" y="2529737"/>
                </a:lnTo>
                <a:lnTo>
                  <a:pt x="0" y="25297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277738" y="4401133"/>
            <a:ext cx="7626865" cy="4984362"/>
          </a:xfrm>
          <a:custGeom>
            <a:avLst/>
            <a:gdLst/>
            <a:ahLst/>
            <a:cxnLst/>
            <a:rect l="l" t="t" r="r" b="b"/>
            <a:pathLst>
              <a:path w="7626865" h="4984362">
                <a:moveTo>
                  <a:pt x="0" y="0"/>
                </a:moveTo>
                <a:lnTo>
                  <a:pt x="7626865" y="0"/>
                </a:lnTo>
                <a:lnTo>
                  <a:pt x="7626865" y="4984362"/>
                </a:lnTo>
                <a:lnTo>
                  <a:pt x="0" y="4984362"/>
                </a:lnTo>
                <a:lnTo>
                  <a:pt x="0" y="0"/>
                </a:lnTo>
                <a:close/>
              </a:path>
            </a:pathLst>
          </a:custGeom>
          <a:blipFill>
            <a:blip r:embed="rId8"/>
            <a:stretch>
              <a:fillRect/>
            </a:stretch>
          </a:blipFill>
        </p:spPr>
      </p:sp>
      <p:sp>
        <p:nvSpPr>
          <p:cNvPr id="8" name="Freeform 8"/>
          <p:cNvSpPr/>
          <p:nvPr/>
        </p:nvSpPr>
        <p:spPr>
          <a:xfrm>
            <a:off x="10371617" y="1028700"/>
            <a:ext cx="3245238" cy="3245238"/>
          </a:xfrm>
          <a:custGeom>
            <a:avLst/>
            <a:gdLst/>
            <a:ahLst/>
            <a:cxnLst/>
            <a:rect l="l" t="t" r="r" b="b"/>
            <a:pathLst>
              <a:path w="3245238" h="3245238">
                <a:moveTo>
                  <a:pt x="0" y="0"/>
                </a:moveTo>
                <a:lnTo>
                  <a:pt x="3245238" y="0"/>
                </a:lnTo>
                <a:lnTo>
                  <a:pt x="3245238" y="3245238"/>
                </a:lnTo>
                <a:lnTo>
                  <a:pt x="0" y="32452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4</a:t>
            </a:r>
          </a:p>
        </p:txBody>
      </p:sp>
      <p:grpSp>
        <p:nvGrpSpPr>
          <p:cNvPr id="10" name="Group 10"/>
          <p:cNvGrpSpPr/>
          <p:nvPr/>
        </p:nvGrpSpPr>
        <p:grpSpPr>
          <a:xfrm>
            <a:off x="389280" y="1556079"/>
            <a:ext cx="8489207" cy="6108041"/>
            <a:chOff x="0" y="0"/>
            <a:chExt cx="11318943" cy="8144055"/>
          </a:xfrm>
        </p:grpSpPr>
        <p:sp>
          <p:nvSpPr>
            <p:cNvPr id="11" name="TextBox 11"/>
            <p:cNvSpPr txBox="1"/>
            <p:nvPr/>
          </p:nvSpPr>
          <p:spPr>
            <a:xfrm>
              <a:off x="0" y="-47625"/>
              <a:ext cx="9403735" cy="105515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PHẦN 1</a:t>
              </a:r>
            </a:p>
          </p:txBody>
        </p:sp>
        <p:sp>
          <p:nvSpPr>
            <p:cNvPr id="12" name="TextBox 12"/>
            <p:cNvSpPr txBox="1"/>
            <p:nvPr/>
          </p:nvSpPr>
          <p:spPr>
            <a:xfrm>
              <a:off x="0" y="1347396"/>
              <a:ext cx="11318943" cy="36671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Prompt Bold"/>
                </a:rPr>
                <a:t>TỔNG QUAN VỀ HỆ THỐNG</a:t>
              </a:r>
            </a:p>
          </p:txBody>
        </p:sp>
        <p:sp>
          <p:nvSpPr>
            <p:cNvPr id="13" name="TextBox 13"/>
            <p:cNvSpPr txBox="1"/>
            <p:nvPr/>
          </p:nvSpPr>
          <p:spPr>
            <a:xfrm>
              <a:off x="0" y="5515155"/>
              <a:ext cx="7014556" cy="2628900"/>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Prompt Medium"/>
                </a:rPr>
                <a:t>MÔ TẢ BÀI TOÁN</a:t>
              </a:r>
            </a:p>
            <a:p>
              <a:pPr marL="647700" lvl="1" indent="-323850">
                <a:lnSpc>
                  <a:spcPts val="3900"/>
                </a:lnSpc>
                <a:buFont typeface="Arial"/>
                <a:buChar char="•"/>
              </a:pPr>
              <a:r>
                <a:rPr lang="en-US" sz="3000">
                  <a:solidFill>
                    <a:srgbClr val="FFFFFF"/>
                  </a:solidFill>
                  <a:latin typeface="Prompt Medium"/>
                </a:rPr>
                <a:t>NGHIỆP VỤ BÀI TOÁN</a:t>
              </a:r>
            </a:p>
            <a:p>
              <a:pPr marL="647700" lvl="1" indent="-323850">
                <a:lnSpc>
                  <a:spcPts val="3900"/>
                </a:lnSpc>
                <a:buFont typeface="Arial"/>
                <a:buChar char="•"/>
              </a:pPr>
              <a:r>
                <a:rPr lang="en-US" sz="3000">
                  <a:solidFill>
                    <a:srgbClr val="FFFFFF"/>
                  </a:solidFill>
                  <a:latin typeface="Prompt Medium"/>
                </a:rPr>
                <a:t>MÔ TẢ CHỨC NĂNG</a:t>
              </a:r>
            </a:p>
            <a:p>
              <a:pPr marL="647700" lvl="1" indent="-323850">
                <a:lnSpc>
                  <a:spcPts val="3900"/>
                </a:lnSpc>
                <a:buFont typeface="Arial"/>
                <a:buChar char="•"/>
              </a:pPr>
              <a:r>
                <a:rPr lang="en-US" sz="3000">
                  <a:solidFill>
                    <a:srgbClr val="FFFFFF"/>
                  </a:solidFill>
                  <a:latin typeface="Prompt Medium"/>
                </a:rPr>
                <a:t>QUẢN LÝ LỢI NHUẬN</a:t>
              </a:r>
            </a:p>
          </p:txBody>
        </p:sp>
      </p:grpSp>
      <p:sp>
        <p:nvSpPr>
          <p:cNvPr id="14" name="TextBox 14"/>
          <p:cNvSpPr txBox="1"/>
          <p:nvPr/>
        </p:nvSpPr>
        <p:spPr>
          <a:xfrm>
            <a:off x="14436344" y="2764838"/>
            <a:ext cx="2776794" cy="778511"/>
          </a:xfrm>
          <a:prstGeom prst="rect">
            <a:avLst/>
          </a:prstGeom>
        </p:spPr>
        <p:txBody>
          <a:bodyPr lIns="0" tIns="0" rIns="0" bIns="0" rtlCol="0" anchor="t">
            <a:spAutoFit/>
          </a:bodyPr>
          <a:lstStyle/>
          <a:p>
            <a:pPr algn="ctr">
              <a:lnSpc>
                <a:spcPts val="6439"/>
              </a:lnSpc>
            </a:pPr>
            <a:r>
              <a:rPr lang="en-US" sz="4599">
                <a:solidFill>
                  <a:srgbClr val="000000"/>
                </a:solidFill>
                <a:latin typeface="Noto Serif Display Black"/>
              </a:rPr>
              <a:t>What?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791" t="-201851"/>
            </a:stretch>
          </a:blipFill>
        </p:spPr>
      </p:sp>
      <p:grpSp>
        <p:nvGrpSpPr>
          <p:cNvPr id="3" name="Group 3"/>
          <p:cNvGrpSpPr/>
          <p:nvPr/>
        </p:nvGrpSpPr>
        <p:grpSpPr>
          <a:xfrm>
            <a:off x="5959993" y="3262312"/>
            <a:ext cx="9650575" cy="4918405"/>
            <a:chOff x="0" y="0"/>
            <a:chExt cx="9743374" cy="4965700"/>
          </a:xfrm>
        </p:grpSpPr>
        <p:sp>
          <p:nvSpPr>
            <p:cNvPr id="4" name="Freeform 4"/>
            <p:cNvSpPr/>
            <p:nvPr/>
          </p:nvSpPr>
          <p:spPr>
            <a:xfrm>
              <a:off x="0" y="0"/>
              <a:ext cx="9743374" cy="4965700"/>
            </a:xfrm>
            <a:custGeom>
              <a:avLst/>
              <a:gdLst/>
              <a:ahLst/>
              <a:cxnLst/>
              <a:rect l="l" t="t" r="r" b="b"/>
              <a:pathLst>
                <a:path w="9743374" h="4965700">
                  <a:moveTo>
                    <a:pt x="9743374" y="0"/>
                  </a:moveTo>
                  <a:lnTo>
                    <a:pt x="9743374" y="4965700"/>
                  </a:lnTo>
                  <a:lnTo>
                    <a:pt x="896620" y="4965700"/>
                  </a:lnTo>
                  <a:lnTo>
                    <a:pt x="896620" y="3385820"/>
                  </a:lnTo>
                  <a:lnTo>
                    <a:pt x="0" y="2487930"/>
                  </a:lnTo>
                  <a:lnTo>
                    <a:pt x="896620" y="1591310"/>
                  </a:lnTo>
                  <a:lnTo>
                    <a:pt x="896620" y="0"/>
                  </a:lnTo>
                  <a:lnTo>
                    <a:pt x="9743374" y="0"/>
                  </a:lnTo>
                  <a:close/>
                </a:path>
              </a:pathLst>
            </a:custGeom>
            <a:solidFill>
              <a:srgbClr val="2C92D5"/>
            </a:solidFill>
          </p:spPr>
        </p:sp>
      </p:grpSp>
      <p:sp>
        <p:nvSpPr>
          <p:cNvPr id="5" name="Freeform 5"/>
          <p:cNvSpPr/>
          <p:nvPr/>
        </p:nvSpPr>
        <p:spPr>
          <a:xfrm>
            <a:off x="-74411" y="0"/>
            <a:ext cx="6034404" cy="10287000"/>
          </a:xfrm>
          <a:custGeom>
            <a:avLst/>
            <a:gdLst/>
            <a:ahLst/>
            <a:cxnLst/>
            <a:rect l="l" t="t" r="r" b="b"/>
            <a:pathLst>
              <a:path w="6034404" h="10287000">
                <a:moveTo>
                  <a:pt x="0" y="0"/>
                </a:moveTo>
                <a:lnTo>
                  <a:pt x="6034404" y="0"/>
                </a:lnTo>
                <a:lnTo>
                  <a:pt x="6034404" y="10287000"/>
                </a:lnTo>
                <a:lnTo>
                  <a:pt x="0" y="10287000"/>
                </a:lnTo>
                <a:lnTo>
                  <a:pt x="0" y="0"/>
                </a:lnTo>
                <a:close/>
              </a:path>
            </a:pathLst>
          </a:custGeom>
          <a:blipFill>
            <a:blip r:embed="rId3"/>
            <a:stretch>
              <a:fillRect l="-99231" r="-56637"/>
            </a:stretch>
          </a:blipFill>
        </p:spPr>
      </p:sp>
      <p:sp>
        <p:nvSpPr>
          <p:cNvPr id="6" name="TextBox 6"/>
          <p:cNvSpPr txBox="1"/>
          <p:nvPr/>
        </p:nvSpPr>
        <p:spPr>
          <a:xfrm>
            <a:off x="8327474" y="428625"/>
            <a:ext cx="9144000"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1: TỔNG QUAN VỀ HỆ THỐNG</a:t>
            </a:r>
          </a:p>
        </p:txBody>
      </p:sp>
      <p:sp>
        <p:nvSpPr>
          <p:cNvPr id="7" name="TextBox 7"/>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2</a:t>
            </a:r>
          </a:p>
        </p:txBody>
      </p:sp>
      <p:sp>
        <p:nvSpPr>
          <p:cNvPr id="8" name="TextBox 8"/>
          <p:cNvSpPr txBox="1"/>
          <p:nvPr/>
        </p:nvSpPr>
        <p:spPr>
          <a:xfrm>
            <a:off x="6470779" y="1597861"/>
            <a:ext cx="13657651" cy="847090"/>
          </a:xfrm>
          <a:prstGeom prst="rect">
            <a:avLst/>
          </a:prstGeom>
        </p:spPr>
        <p:txBody>
          <a:bodyPr lIns="0" tIns="0" rIns="0" bIns="0" rtlCol="0" anchor="t">
            <a:spAutoFit/>
          </a:bodyPr>
          <a:lstStyle/>
          <a:p>
            <a:pPr>
              <a:lnSpc>
                <a:spcPts val="6889"/>
              </a:lnSpc>
              <a:spcBef>
                <a:spcPct val="0"/>
              </a:spcBef>
            </a:pPr>
            <a:r>
              <a:rPr lang="en-US" sz="5299">
                <a:solidFill>
                  <a:srgbClr val="FFFFFF"/>
                </a:solidFill>
                <a:latin typeface="Prompt Medium"/>
              </a:rPr>
              <a:t>1.1 Mô tả bài toán</a:t>
            </a:r>
          </a:p>
        </p:txBody>
      </p:sp>
      <p:sp>
        <p:nvSpPr>
          <p:cNvPr id="9" name="TextBox 9"/>
          <p:cNvSpPr txBox="1"/>
          <p:nvPr/>
        </p:nvSpPr>
        <p:spPr>
          <a:xfrm>
            <a:off x="7015279" y="3934625"/>
            <a:ext cx="8162202" cy="3535680"/>
          </a:xfrm>
          <a:prstGeom prst="rect">
            <a:avLst/>
          </a:prstGeom>
        </p:spPr>
        <p:txBody>
          <a:bodyPr lIns="0" tIns="0" rIns="0" bIns="0" rtlCol="0" anchor="t">
            <a:spAutoFit/>
          </a:bodyPr>
          <a:lstStyle/>
          <a:p>
            <a:pPr algn="just">
              <a:lnSpc>
                <a:spcPts val="4680"/>
              </a:lnSpc>
            </a:pPr>
            <a:r>
              <a:rPr lang="en-US" sz="3600" spc="107">
                <a:solidFill>
                  <a:srgbClr val="FFFFFF"/>
                </a:solidFill>
                <a:latin typeface="Clear Sans Bold Bold"/>
              </a:rPr>
              <a:t>Một cửa tiệm trà sữa cần có một hệ thống để quản lý. Chương trình quản lý được xây dựng cho hai đối tượng người dùng là người quản lý và nhân viên với các quyền khác nhau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0510200" y="1456375"/>
            <a:ext cx="5810140" cy="1539307"/>
          </a:xfrm>
          <a:prstGeom prst="rect">
            <a:avLst/>
          </a:prstGeom>
          <a:solidFill>
            <a:srgbClr val="13538A"/>
          </a:solidFill>
        </p:spPr>
      </p:sp>
      <p:sp>
        <p:nvSpPr>
          <p:cNvPr id="3" name="AutoShape 3"/>
          <p:cNvSpPr/>
          <p:nvPr/>
        </p:nvSpPr>
        <p:spPr>
          <a:xfrm>
            <a:off x="10510200" y="4760537"/>
            <a:ext cx="5810140" cy="1539307"/>
          </a:xfrm>
          <a:prstGeom prst="rect">
            <a:avLst/>
          </a:prstGeom>
          <a:solidFill>
            <a:srgbClr val="37C9EF"/>
          </a:solidFill>
        </p:spPr>
      </p:sp>
      <p:sp>
        <p:nvSpPr>
          <p:cNvPr id="4" name="AutoShape 4"/>
          <p:cNvSpPr/>
          <p:nvPr/>
        </p:nvSpPr>
        <p:spPr>
          <a:xfrm>
            <a:off x="10510200" y="8064700"/>
            <a:ext cx="5810140" cy="1539307"/>
          </a:xfrm>
          <a:prstGeom prst="rect">
            <a:avLst/>
          </a:prstGeom>
          <a:solidFill>
            <a:srgbClr val="86EAE9"/>
          </a:solidFill>
        </p:spPr>
      </p:sp>
      <p:sp>
        <p:nvSpPr>
          <p:cNvPr id="5" name="AutoShape 5"/>
          <p:cNvSpPr/>
          <p:nvPr/>
        </p:nvSpPr>
        <p:spPr>
          <a:xfrm>
            <a:off x="10510200" y="3108456"/>
            <a:ext cx="5810140" cy="1539307"/>
          </a:xfrm>
          <a:prstGeom prst="rect">
            <a:avLst/>
          </a:prstGeom>
          <a:solidFill>
            <a:srgbClr val="2C92D5"/>
          </a:solidFill>
        </p:spPr>
      </p:sp>
      <p:sp>
        <p:nvSpPr>
          <p:cNvPr id="6" name="AutoShape 6"/>
          <p:cNvSpPr/>
          <p:nvPr/>
        </p:nvSpPr>
        <p:spPr>
          <a:xfrm>
            <a:off x="10510200" y="6412619"/>
            <a:ext cx="5810140" cy="1539307"/>
          </a:xfrm>
          <a:prstGeom prst="rect">
            <a:avLst/>
          </a:prstGeom>
          <a:solidFill>
            <a:srgbClr val="3EDAD8"/>
          </a:solidFill>
        </p:spPr>
      </p:sp>
      <p:grpSp>
        <p:nvGrpSpPr>
          <p:cNvPr id="7" name="Group 7"/>
          <p:cNvGrpSpPr>
            <a:grpSpLocks noChangeAspect="1"/>
          </p:cNvGrpSpPr>
          <p:nvPr/>
        </p:nvGrpSpPr>
        <p:grpSpPr>
          <a:xfrm rot="5400000">
            <a:off x="9740546" y="1559349"/>
            <a:ext cx="1539307" cy="1333358"/>
            <a:chOff x="0" y="0"/>
            <a:chExt cx="1841500" cy="1595120"/>
          </a:xfrm>
        </p:grpSpPr>
        <p:sp>
          <p:nvSpPr>
            <p:cNvPr id="8" name="Freeform 8"/>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9" name="Group 9"/>
          <p:cNvGrpSpPr>
            <a:grpSpLocks noChangeAspect="1"/>
          </p:cNvGrpSpPr>
          <p:nvPr/>
        </p:nvGrpSpPr>
        <p:grpSpPr>
          <a:xfrm rot="5400000">
            <a:off x="9740546" y="4863512"/>
            <a:ext cx="1539307" cy="1333358"/>
            <a:chOff x="0" y="0"/>
            <a:chExt cx="1841500" cy="1595120"/>
          </a:xfrm>
        </p:grpSpPr>
        <p:sp>
          <p:nvSpPr>
            <p:cNvPr id="10" name="Freeform 10"/>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11" name="Group 11"/>
          <p:cNvGrpSpPr>
            <a:grpSpLocks noChangeAspect="1"/>
          </p:cNvGrpSpPr>
          <p:nvPr/>
        </p:nvGrpSpPr>
        <p:grpSpPr>
          <a:xfrm rot="5400000">
            <a:off x="9750692" y="8167674"/>
            <a:ext cx="1539307" cy="1333358"/>
            <a:chOff x="0" y="0"/>
            <a:chExt cx="1841500" cy="1595120"/>
          </a:xfrm>
        </p:grpSpPr>
        <p:sp>
          <p:nvSpPr>
            <p:cNvPr id="12" name="Freeform 12"/>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13" name="Group 13"/>
          <p:cNvGrpSpPr>
            <a:grpSpLocks noChangeAspect="1"/>
          </p:cNvGrpSpPr>
          <p:nvPr/>
        </p:nvGrpSpPr>
        <p:grpSpPr>
          <a:xfrm rot="5400000">
            <a:off x="9740546" y="3211431"/>
            <a:ext cx="1539307" cy="1333358"/>
            <a:chOff x="0" y="0"/>
            <a:chExt cx="1841500" cy="1595120"/>
          </a:xfrm>
        </p:grpSpPr>
        <p:sp>
          <p:nvSpPr>
            <p:cNvPr id="14" name="Freeform 14"/>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15" name="Group 15"/>
          <p:cNvGrpSpPr>
            <a:grpSpLocks noChangeAspect="1"/>
          </p:cNvGrpSpPr>
          <p:nvPr/>
        </p:nvGrpSpPr>
        <p:grpSpPr>
          <a:xfrm rot="5400000">
            <a:off x="9750692" y="6515593"/>
            <a:ext cx="1539307" cy="1333358"/>
            <a:chOff x="0" y="0"/>
            <a:chExt cx="1841500" cy="1595120"/>
          </a:xfrm>
        </p:grpSpPr>
        <p:sp>
          <p:nvSpPr>
            <p:cNvPr id="16" name="Freeform 16"/>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17" name="Group 17"/>
          <p:cNvGrpSpPr>
            <a:grpSpLocks noChangeAspect="1"/>
          </p:cNvGrpSpPr>
          <p:nvPr/>
        </p:nvGrpSpPr>
        <p:grpSpPr>
          <a:xfrm rot="5400000">
            <a:off x="9857255" y="1660443"/>
            <a:ext cx="1305890" cy="1131171"/>
            <a:chOff x="0" y="0"/>
            <a:chExt cx="1841500" cy="1595120"/>
          </a:xfrm>
        </p:grpSpPr>
        <p:sp>
          <p:nvSpPr>
            <p:cNvPr id="18" name="Freeform 18"/>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19" name="Group 19"/>
          <p:cNvGrpSpPr>
            <a:grpSpLocks noChangeAspect="1"/>
          </p:cNvGrpSpPr>
          <p:nvPr/>
        </p:nvGrpSpPr>
        <p:grpSpPr>
          <a:xfrm rot="5400000">
            <a:off x="9857255" y="4964605"/>
            <a:ext cx="1305890" cy="1131171"/>
            <a:chOff x="0" y="0"/>
            <a:chExt cx="1841500" cy="1595120"/>
          </a:xfrm>
        </p:grpSpPr>
        <p:sp>
          <p:nvSpPr>
            <p:cNvPr id="20" name="Freeform 20"/>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21" name="Group 21"/>
          <p:cNvGrpSpPr>
            <a:grpSpLocks noChangeAspect="1"/>
          </p:cNvGrpSpPr>
          <p:nvPr/>
        </p:nvGrpSpPr>
        <p:grpSpPr>
          <a:xfrm rot="5400000">
            <a:off x="9867401" y="8268768"/>
            <a:ext cx="1305890" cy="1131171"/>
            <a:chOff x="0" y="0"/>
            <a:chExt cx="1841500" cy="1595120"/>
          </a:xfrm>
        </p:grpSpPr>
        <p:sp>
          <p:nvSpPr>
            <p:cNvPr id="22" name="Freeform 22"/>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23" name="Group 23"/>
          <p:cNvGrpSpPr>
            <a:grpSpLocks noChangeAspect="1"/>
          </p:cNvGrpSpPr>
          <p:nvPr/>
        </p:nvGrpSpPr>
        <p:grpSpPr>
          <a:xfrm rot="5400000">
            <a:off x="9857255" y="3312524"/>
            <a:ext cx="1305890" cy="1131171"/>
            <a:chOff x="0" y="0"/>
            <a:chExt cx="1841500" cy="1595120"/>
          </a:xfrm>
        </p:grpSpPr>
        <p:sp>
          <p:nvSpPr>
            <p:cNvPr id="24" name="Freeform 24"/>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25" name="Group 25"/>
          <p:cNvGrpSpPr>
            <a:grpSpLocks noChangeAspect="1"/>
          </p:cNvGrpSpPr>
          <p:nvPr/>
        </p:nvGrpSpPr>
        <p:grpSpPr>
          <a:xfrm rot="5400000">
            <a:off x="9867401" y="6616687"/>
            <a:ext cx="1305890" cy="1131171"/>
            <a:chOff x="0" y="0"/>
            <a:chExt cx="1841500" cy="1595120"/>
          </a:xfrm>
        </p:grpSpPr>
        <p:sp>
          <p:nvSpPr>
            <p:cNvPr id="26" name="Freeform 26"/>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sp>
        <p:nvSpPr>
          <p:cNvPr id="27" name="Freeform 27"/>
          <p:cNvSpPr/>
          <p:nvPr/>
        </p:nvSpPr>
        <p:spPr>
          <a:xfrm>
            <a:off x="2589128" y="3699909"/>
            <a:ext cx="6449655" cy="3232889"/>
          </a:xfrm>
          <a:custGeom>
            <a:avLst/>
            <a:gdLst/>
            <a:ahLst/>
            <a:cxnLst/>
            <a:rect l="l" t="t" r="r" b="b"/>
            <a:pathLst>
              <a:path w="6449655" h="3232889">
                <a:moveTo>
                  <a:pt x="0" y="0"/>
                </a:moveTo>
                <a:lnTo>
                  <a:pt x="6449654" y="0"/>
                </a:lnTo>
                <a:lnTo>
                  <a:pt x="6449654" y="3232889"/>
                </a:lnTo>
                <a:lnTo>
                  <a:pt x="0" y="323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a:off x="0" y="6814989"/>
            <a:ext cx="3067699" cy="3464547"/>
          </a:xfrm>
          <a:custGeom>
            <a:avLst/>
            <a:gdLst/>
            <a:ahLst/>
            <a:cxnLst/>
            <a:rect l="l" t="t" r="r" b="b"/>
            <a:pathLst>
              <a:path w="3067699" h="3464547">
                <a:moveTo>
                  <a:pt x="0" y="0"/>
                </a:moveTo>
                <a:lnTo>
                  <a:pt x="3067699" y="0"/>
                </a:lnTo>
                <a:lnTo>
                  <a:pt x="3067699" y="3464547"/>
                </a:lnTo>
                <a:lnTo>
                  <a:pt x="0" y="3464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191003" y="8398905"/>
            <a:ext cx="785180" cy="785180"/>
          </a:xfrm>
          <a:custGeom>
            <a:avLst/>
            <a:gdLst/>
            <a:ahLst/>
            <a:cxnLst/>
            <a:rect l="l" t="t" r="r" b="b"/>
            <a:pathLst>
              <a:path w="785180" h="785180">
                <a:moveTo>
                  <a:pt x="0" y="0"/>
                </a:moveTo>
                <a:lnTo>
                  <a:pt x="785180" y="0"/>
                </a:lnTo>
                <a:lnTo>
                  <a:pt x="785180" y="785180"/>
                </a:lnTo>
                <a:lnTo>
                  <a:pt x="0" y="7851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10159529" y="1805510"/>
            <a:ext cx="669868" cy="867143"/>
          </a:xfrm>
          <a:custGeom>
            <a:avLst/>
            <a:gdLst/>
            <a:ahLst/>
            <a:cxnLst/>
            <a:rect l="l" t="t" r="r" b="b"/>
            <a:pathLst>
              <a:path w="669868" h="867143">
                <a:moveTo>
                  <a:pt x="0" y="0"/>
                </a:moveTo>
                <a:lnTo>
                  <a:pt x="669868" y="0"/>
                </a:lnTo>
                <a:lnTo>
                  <a:pt x="669868" y="867143"/>
                </a:lnTo>
                <a:lnTo>
                  <a:pt x="0" y="8671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10161415" y="3488090"/>
            <a:ext cx="782976" cy="780040"/>
          </a:xfrm>
          <a:custGeom>
            <a:avLst/>
            <a:gdLst/>
            <a:ahLst/>
            <a:cxnLst/>
            <a:rect l="l" t="t" r="r" b="b"/>
            <a:pathLst>
              <a:path w="782976" h="780040">
                <a:moveTo>
                  <a:pt x="0" y="0"/>
                </a:moveTo>
                <a:lnTo>
                  <a:pt x="782976" y="0"/>
                </a:lnTo>
                <a:lnTo>
                  <a:pt x="782976" y="780039"/>
                </a:lnTo>
                <a:lnTo>
                  <a:pt x="0" y="780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Freeform 32"/>
          <p:cNvSpPr/>
          <p:nvPr/>
        </p:nvSpPr>
        <p:spPr>
          <a:xfrm>
            <a:off x="10113229" y="5085913"/>
            <a:ext cx="814232" cy="812197"/>
          </a:xfrm>
          <a:custGeom>
            <a:avLst/>
            <a:gdLst/>
            <a:ahLst/>
            <a:cxnLst/>
            <a:rect l="l" t="t" r="r" b="b"/>
            <a:pathLst>
              <a:path w="814232" h="812197">
                <a:moveTo>
                  <a:pt x="0" y="0"/>
                </a:moveTo>
                <a:lnTo>
                  <a:pt x="814233" y="0"/>
                </a:lnTo>
                <a:lnTo>
                  <a:pt x="814233" y="812197"/>
                </a:lnTo>
                <a:lnTo>
                  <a:pt x="0" y="8121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3" name="Freeform 33"/>
          <p:cNvSpPr/>
          <p:nvPr/>
        </p:nvSpPr>
        <p:spPr>
          <a:xfrm>
            <a:off x="9999299" y="6707108"/>
            <a:ext cx="830098" cy="901056"/>
          </a:xfrm>
          <a:custGeom>
            <a:avLst/>
            <a:gdLst/>
            <a:ahLst/>
            <a:cxnLst/>
            <a:rect l="l" t="t" r="r" b="b"/>
            <a:pathLst>
              <a:path w="830098" h="901056">
                <a:moveTo>
                  <a:pt x="0" y="0"/>
                </a:moveTo>
                <a:lnTo>
                  <a:pt x="830098" y="0"/>
                </a:lnTo>
                <a:lnTo>
                  <a:pt x="830098" y="901056"/>
                </a:lnTo>
                <a:lnTo>
                  <a:pt x="0" y="9010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34" name="Group 34"/>
          <p:cNvGrpSpPr/>
          <p:nvPr/>
        </p:nvGrpSpPr>
        <p:grpSpPr>
          <a:xfrm>
            <a:off x="11187024" y="1780307"/>
            <a:ext cx="4886801" cy="850540"/>
            <a:chOff x="0" y="0"/>
            <a:chExt cx="6515735" cy="1134053"/>
          </a:xfrm>
        </p:grpSpPr>
        <p:sp>
          <p:nvSpPr>
            <p:cNvPr id="35" name="TextBox 35"/>
            <p:cNvSpPr txBox="1"/>
            <p:nvPr/>
          </p:nvSpPr>
          <p:spPr>
            <a:xfrm>
              <a:off x="0" y="-19880"/>
              <a:ext cx="6515735" cy="574994"/>
            </a:xfrm>
            <a:prstGeom prst="rect">
              <a:avLst/>
            </a:prstGeom>
          </p:spPr>
          <p:txBody>
            <a:bodyPr lIns="0" tIns="0" rIns="0" bIns="0" rtlCol="0" anchor="t">
              <a:spAutoFit/>
            </a:bodyPr>
            <a:lstStyle/>
            <a:p>
              <a:pPr algn="ctr">
                <a:lnSpc>
                  <a:spcPts val="3292"/>
                </a:lnSpc>
              </a:pPr>
              <a:r>
                <a:rPr lang="en-US" sz="2744" spc="274">
                  <a:solidFill>
                    <a:srgbClr val="FFFFFF"/>
                  </a:solidFill>
                  <a:latin typeface="Arimo Bold"/>
                </a:rPr>
                <a:t>1</a:t>
              </a:r>
            </a:p>
          </p:txBody>
        </p:sp>
        <p:sp>
          <p:nvSpPr>
            <p:cNvPr id="36" name="TextBox 36"/>
            <p:cNvSpPr txBox="1"/>
            <p:nvPr/>
          </p:nvSpPr>
          <p:spPr>
            <a:xfrm>
              <a:off x="0" y="621351"/>
              <a:ext cx="6515735" cy="516021"/>
            </a:xfrm>
            <a:prstGeom prst="rect">
              <a:avLst/>
            </a:prstGeom>
          </p:spPr>
          <p:txBody>
            <a:bodyPr lIns="0" tIns="0" rIns="0" bIns="0" rtlCol="0" anchor="t">
              <a:spAutoFit/>
            </a:bodyPr>
            <a:lstStyle/>
            <a:p>
              <a:pPr algn="ctr">
                <a:lnSpc>
                  <a:spcPts val="3329"/>
                </a:lnSpc>
              </a:pPr>
              <a:r>
                <a:rPr lang="en-US" sz="2219">
                  <a:solidFill>
                    <a:srgbClr val="FFFFFF"/>
                  </a:solidFill>
                  <a:latin typeface="Arimo Bold"/>
                </a:rPr>
                <a:t>Quản lý nhân viên</a:t>
              </a:r>
            </a:p>
          </p:txBody>
        </p:sp>
      </p:grpSp>
      <p:grpSp>
        <p:nvGrpSpPr>
          <p:cNvPr id="37" name="Group 37"/>
          <p:cNvGrpSpPr/>
          <p:nvPr/>
        </p:nvGrpSpPr>
        <p:grpSpPr>
          <a:xfrm>
            <a:off x="11705082" y="5104720"/>
            <a:ext cx="4077001" cy="850540"/>
            <a:chOff x="0" y="0"/>
            <a:chExt cx="5436001" cy="1134053"/>
          </a:xfrm>
        </p:grpSpPr>
        <p:sp>
          <p:nvSpPr>
            <p:cNvPr id="38" name="TextBox 38"/>
            <p:cNvSpPr txBox="1"/>
            <p:nvPr/>
          </p:nvSpPr>
          <p:spPr>
            <a:xfrm>
              <a:off x="0" y="-19880"/>
              <a:ext cx="5436001" cy="574994"/>
            </a:xfrm>
            <a:prstGeom prst="rect">
              <a:avLst/>
            </a:prstGeom>
          </p:spPr>
          <p:txBody>
            <a:bodyPr lIns="0" tIns="0" rIns="0" bIns="0" rtlCol="0" anchor="t">
              <a:spAutoFit/>
            </a:bodyPr>
            <a:lstStyle/>
            <a:p>
              <a:pPr algn="ctr">
                <a:lnSpc>
                  <a:spcPts val="3292"/>
                </a:lnSpc>
              </a:pPr>
              <a:r>
                <a:rPr lang="en-US" sz="2744" spc="274">
                  <a:solidFill>
                    <a:srgbClr val="FFFFFF"/>
                  </a:solidFill>
                  <a:latin typeface="Arimo Bold"/>
                </a:rPr>
                <a:t>3</a:t>
              </a:r>
            </a:p>
          </p:txBody>
        </p:sp>
        <p:sp>
          <p:nvSpPr>
            <p:cNvPr id="39" name="TextBox 39"/>
            <p:cNvSpPr txBox="1"/>
            <p:nvPr/>
          </p:nvSpPr>
          <p:spPr>
            <a:xfrm>
              <a:off x="0" y="621351"/>
              <a:ext cx="5436001" cy="516021"/>
            </a:xfrm>
            <a:prstGeom prst="rect">
              <a:avLst/>
            </a:prstGeom>
          </p:spPr>
          <p:txBody>
            <a:bodyPr lIns="0" tIns="0" rIns="0" bIns="0" rtlCol="0" anchor="t">
              <a:spAutoFit/>
            </a:bodyPr>
            <a:lstStyle/>
            <a:p>
              <a:pPr algn="ctr">
                <a:lnSpc>
                  <a:spcPts val="3329"/>
                </a:lnSpc>
              </a:pPr>
              <a:r>
                <a:rPr lang="en-US" sz="2219">
                  <a:solidFill>
                    <a:srgbClr val="FFFFFF"/>
                  </a:solidFill>
                  <a:latin typeface="Arimo Bold"/>
                </a:rPr>
                <a:t>Quản lý doanh thu - lợi nhuân</a:t>
              </a:r>
            </a:p>
          </p:txBody>
        </p:sp>
      </p:grpSp>
      <p:grpSp>
        <p:nvGrpSpPr>
          <p:cNvPr id="40" name="Group 40"/>
          <p:cNvGrpSpPr/>
          <p:nvPr/>
        </p:nvGrpSpPr>
        <p:grpSpPr>
          <a:xfrm>
            <a:off x="11705082" y="8408461"/>
            <a:ext cx="3850685" cy="851784"/>
            <a:chOff x="0" y="0"/>
            <a:chExt cx="5134247" cy="1135713"/>
          </a:xfrm>
        </p:grpSpPr>
        <p:sp>
          <p:nvSpPr>
            <p:cNvPr id="41" name="TextBox 41"/>
            <p:cNvSpPr txBox="1"/>
            <p:nvPr/>
          </p:nvSpPr>
          <p:spPr>
            <a:xfrm>
              <a:off x="0" y="-19880"/>
              <a:ext cx="5134247" cy="576653"/>
            </a:xfrm>
            <a:prstGeom prst="rect">
              <a:avLst/>
            </a:prstGeom>
          </p:spPr>
          <p:txBody>
            <a:bodyPr lIns="0" tIns="0" rIns="0" bIns="0" rtlCol="0" anchor="t">
              <a:spAutoFit/>
            </a:bodyPr>
            <a:lstStyle/>
            <a:p>
              <a:pPr algn="ctr">
                <a:lnSpc>
                  <a:spcPts val="3292"/>
                </a:lnSpc>
              </a:pPr>
              <a:r>
                <a:rPr lang="en-US" sz="2744" spc="274">
                  <a:solidFill>
                    <a:srgbClr val="FFFFFF"/>
                  </a:solidFill>
                  <a:latin typeface="Arimo Bold"/>
                </a:rPr>
                <a:t>5</a:t>
              </a:r>
            </a:p>
          </p:txBody>
        </p:sp>
        <p:sp>
          <p:nvSpPr>
            <p:cNvPr id="42" name="TextBox 42"/>
            <p:cNvSpPr txBox="1"/>
            <p:nvPr/>
          </p:nvSpPr>
          <p:spPr>
            <a:xfrm>
              <a:off x="0" y="623011"/>
              <a:ext cx="5134247" cy="516021"/>
            </a:xfrm>
            <a:prstGeom prst="rect">
              <a:avLst/>
            </a:prstGeom>
          </p:spPr>
          <p:txBody>
            <a:bodyPr lIns="0" tIns="0" rIns="0" bIns="0" rtlCol="0" anchor="t">
              <a:spAutoFit/>
            </a:bodyPr>
            <a:lstStyle/>
            <a:p>
              <a:pPr algn="ctr">
                <a:lnSpc>
                  <a:spcPts val="3329"/>
                </a:lnSpc>
              </a:pPr>
              <a:r>
                <a:rPr lang="en-US" sz="2219">
                  <a:solidFill>
                    <a:srgbClr val="FFFFFF"/>
                  </a:solidFill>
                  <a:latin typeface="Arimo Bold"/>
                </a:rPr>
                <a:t>Quy trình vận hành</a:t>
              </a:r>
            </a:p>
          </p:txBody>
        </p:sp>
      </p:grpSp>
      <p:grpSp>
        <p:nvGrpSpPr>
          <p:cNvPr id="43" name="Group 43"/>
          <p:cNvGrpSpPr/>
          <p:nvPr/>
        </p:nvGrpSpPr>
        <p:grpSpPr>
          <a:xfrm>
            <a:off x="11705082" y="3517092"/>
            <a:ext cx="3850685" cy="851785"/>
            <a:chOff x="0" y="0"/>
            <a:chExt cx="5134247" cy="1135713"/>
          </a:xfrm>
        </p:grpSpPr>
        <p:sp>
          <p:nvSpPr>
            <p:cNvPr id="44" name="TextBox 44"/>
            <p:cNvSpPr txBox="1"/>
            <p:nvPr/>
          </p:nvSpPr>
          <p:spPr>
            <a:xfrm>
              <a:off x="0" y="-19880"/>
              <a:ext cx="5134247" cy="576653"/>
            </a:xfrm>
            <a:prstGeom prst="rect">
              <a:avLst/>
            </a:prstGeom>
          </p:spPr>
          <p:txBody>
            <a:bodyPr lIns="0" tIns="0" rIns="0" bIns="0" rtlCol="0" anchor="t">
              <a:spAutoFit/>
            </a:bodyPr>
            <a:lstStyle/>
            <a:p>
              <a:pPr algn="ctr">
                <a:lnSpc>
                  <a:spcPts val="3292"/>
                </a:lnSpc>
              </a:pPr>
              <a:r>
                <a:rPr lang="en-US" sz="2744" spc="274">
                  <a:solidFill>
                    <a:srgbClr val="FFFFFF"/>
                  </a:solidFill>
                  <a:latin typeface="Arimo Bold"/>
                </a:rPr>
                <a:t>2</a:t>
              </a:r>
            </a:p>
          </p:txBody>
        </p:sp>
        <p:sp>
          <p:nvSpPr>
            <p:cNvPr id="45" name="TextBox 45"/>
            <p:cNvSpPr txBox="1"/>
            <p:nvPr/>
          </p:nvSpPr>
          <p:spPr>
            <a:xfrm>
              <a:off x="0" y="623011"/>
              <a:ext cx="5134247" cy="516021"/>
            </a:xfrm>
            <a:prstGeom prst="rect">
              <a:avLst/>
            </a:prstGeom>
          </p:spPr>
          <p:txBody>
            <a:bodyPr lIns="0" tIns="0" rIns="0" bIns="0" rtlCol="0" anchor="t">
              <a:spAutoFit/>
            </a:bodyPr>
            <a:lstStyle/>
            <a:p>
              <a:pPr algn="ctr">
                <a:lnSpc>
                  <a:spcPts val="3329"/>
                </a:lnSpc>
              </a:pPr>
              <a:r>
                <a:rPr lang="en-US" sz="2219">
                  <a:solidFill>
                    <a:srgbClr val="FFFFFF"/>
                  </a:solidFill>
                  <a:latin typeface="Arimo Bold"/>
                </a:rPr>
                <a:t>Quản lý hàng hóa</a:t>
              </a:r>
            </a:p>
          </p:txBody>
        </p:sp>
      </p:grpSp>
      <p:grpSp>
        <p:nvGrpSpPr>
          <p:cNvPr id="46" name="Group 46"/>
          <p:cNvGrpSpPr/>
          <p:nvPr/>
        </p:nvGrpSpPr>
        <p:grpSpPr>
          <a:xfrm>
            <a:off x="11705082" y="6756380"/>
            <a:ext cx="3850685" cy="851784"/>
            <a:chOff x="0" y="0"/>
            <a:chExt cx="5134247" cy="1135713"/>
          </a:xfrm>
        </p:grpSpPr>
        <p:sp>
          <p:nvSpPr>
            <p:cNvPr id="47" name="TextBox 47"/>
            <p:cNvSpPr txBox="1"/>
            <p:nvPr/>
          </p:nvSpPr>
          <p:spPr>
            <a:xfrm>
              <a:off x="0" y="-19880"/>
              <a:ext cx="5134247" cy="576653"/>
            </a:xfrm>
            <a:prstGeom prst="rect">
              <a:avLst/>
            </a:prstGeom>
          </p:spPr>
          <p:txBody>
            <a:bodyPr lIns="0" tIns="0" rIns="0" bIns="0" rtlCol="0" anchor="t">
              <a:spAutoFit/>
            </a:bodyPr>
            <a:lstStyle/>
            <a:p>
              <a:pPr algn="ctr">
                <a:lnSpc>
                  <a:spcPts val="3292"/>
                </a:lnSpc>
              </a:pPr>
              <a:r>
                <a:rPr lang="en-US" sz="2744" spc="274">
                  <a:solidFill>
                    <a:srgbClr val="FFFFFF"/>
                  </a:solidFill>
                  <a:latin typeface="Arimo Bold"/>
                </a:rPr>
                <a:t>4</a:t>
              </a:r>
            </a:p>
          </p:txBody>
        </p:sp>
        <p:sp>
          <p:nvSpPr>
            <p:cNvPr id="48" name="TextBox 48"/>
            <p:cNvSpPr txBox="1"/>
            <p:nvPr/>
          </p:nvSpPr>
          <p:spPr>
            <a:xfrm>
              <a:off x="0" y="623011"/>
              <a:ext cx="5134247" cy="516021"/>
            </a:xfrm>
            <a:prstGeom prst="rect">
              <a:avLst/>
            </a:prstGeom>
          </p:spPr>
          <p:txBody>
            <a:bodyPr lIns="0" tIns="0" rIns="0" bIns="0" rtlCol="0" anchor="t">
              <a:spAutoFit/>
            </a:bodyPr>
            <a:lstStyle/>
            <a:p>
              <a:pPr algn="ctr">
                <a:lnSpc>
                  <a:spcPts val="3329"/>
                </a:lnSpc>
              </a:pPr>
              <a:r>
                <a:rPr lang="en-US" sz="2219">
                  <a:solidFill>
                    <a:srgbClr val="FFFFFF"/>
                  </a:solidFill>
                  <a:latin typeface="Arimo Bold"/>
                </a:rPr>
                <a:t>Quản lý đơn hàng</a:t>
              </a:r>
            </a:p>
          </p:txBody>
        </p:sp>
      </p:grpSp>
      <p:sp>
        <p:nvSpPr>
          <p:cNvPr id="49" name="TextBox 49"/>
          <p:cNvSpPr txBox="1"/>
          <p:nvPr/>
        </p:nvSpPr>
        <p:spPr>
          <a:xfrm>
            <a:off x="409452" y="1408750"/>
            <a:ext cx="8329207" cy="785495"/>
          </a:xfrm>
          <a:prstGeom prst="rect">
            <a:avLst/>
          </a:prstGeom>
        </p:spPr>
        <p:txBody>
          <a:bodyPr lIns="0" tIns="0" rIns="0" bIns="0" rtlCol="0" anchor="t">
            <a:spAutoFit/>
          </a:bodyPr>
          <a:lstStyle/>
          <a:p>
            <a:pPr>
              <a:lnSpc>
                <a:spcPts val="6369"/>
              </a:lnSpc>
              <a:spcBef>
                <a:spcPct val="0"/>
              </a:spcBef>
            </a:pPr>
            <a:r>
              <a:rPr lang="en-US" sz="4899">
                <a:solidFill>
                  <a:srgbClr val="FFFFFF"/>
                </a:solidFill>
                <a:latin typeface="Prompt Medium"/>
              </a:rPr>
              <a:t>1.2 Nghiệp vụ của bài toán</a:t>
            </a:r>
          </a:p>
        </p:txBody>
      </p:sp>
      <p:sp>
        <p:nvSpPr>
          <p:cNvPr id="50" name="TextBox 50"/>
          <p:cNvSpPr txBox="1"/>
          <p:nvPr/>
        </p:nvSpPr>
        <p:spPr>
          <a:xfrm>
            <a:off x="3302221" y="4663923"/>
            <a:ext cx="6952527" cy="582930"/>
          </a:xfrm>
          <a:prstGeom prst="rect">
            <a:avLst/>
          </a:prstGeom>
        </p:spPr>
        <p:txBody>
          <a:bodyPr lIns="0" tIns="0" rIns="0" bIns="0" rtlCol="0" anchor="t">
            <a:spAutoFit/>
          </a:bodyPr>
          <a:lstStyle/>
          <a:p>
            <a:pPr algn="ctr">
              <a:lnSpc>
                <a:spcPts val="4680"/>
              </a:lnSpc>
            </a:pPr>
            <a:r>
              <a:rPr lang="en-US" sz="3600" spc="107">
                <a:solidFill>
                  <a:srgbClr val="000000"/>
                </a:solidFill>
                <a:latin typeface="Clear Sans Bold"/>
              </a:rPr>
              <a:t>GỒM 5 PHẦN</a:t>
            </a:r>
          </a:p>
        </p:txBody>
      </p:sp>
      <p:sp>
        <p:nvSpPr>
          <p:cNvPr id="51" name="TextBox 51"/>
          <p:cNvSpPr txBox="1"/>
          <p:nvPr/>
        </p:nvSpPr>
        <p:spPr>
          <a:xfrm>
            <a:off x="409452" y="428625"/>
            <a:ext cx="9144000"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1: TỔNG QUAN VỀ HỆ THỐNG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15049500" y="0"/>
            <a:ext cx="3238500" cy="10287000"/>
          </a:xfrm>
          <a:custGeom>
            <a:avLst/>
            <a:gdLst/>
            <a:ahLst/>
            <a:cxnLst/>
            <a:rect l="l" t="t" r="r" b="b"/>
            <a:pathLst>
              <a:path w="3238500" h="10287000">
                <a:moveTo>
                  <a:pt x="0" y="0"/>
                </a:moveTo>
                <a:lnTo>
                  <a:pt x="3238500" y="0"/>
                </a:lnTo>
                <a:lnTo>
                  <a:pt x="3238500" y="10287000"/>
                </a:lnTo>
                <a:lnTo>
                  <a:pt x="0" y="10287000"/>
                </a:lnTo>
                <a:lnTo>
                  <a:pt x="0" y="0"/>
                </a:lnTo>
                <a:close/>
              </a:path>
            </a:pathLst>
          </a:custGeom>
          <a:blipFill>
            <a:blip r:embed="rId2">
              <a:alphaModFix amt="90000"/>
            </a:blip>
            <a:stretch>
              <a:fillRect l="-188384" r="-188384"/>
            </a:stretch>
          </a:blipFill>
        </p:spPr>
      </p:sp>
      <p:sp>
        <p:nvSpPr>
          <p:cNvPr id="3" name="AutoShape 3"/>
          <p:cNvSpPr/>
          <p:nvPr/>
        </p:nvSpPr>
        <p:spPr>
          <a:xfrm>
            <a:off x="18097500" y="0"/>
            <a:ext cx="190500" cy="9258300"/>
          </a:xfrm>
          <a:prstGeom prst="rect">
            <a:avLst/>
          </a:prstGeom>
          <a:solidFill>
            <a:srgbClr val="3EDAD8"/>
          </a:solidFill>
        </p:spPr>
      </p:sp>
      <p:sp>
        <p:nvSpPr>
          <p:cNvPr id="4" name="AutoShape 4"/>
          <p:cNvSpPr/>
          <p:nvPr/>
        </p:nvSpPr>
        <p:spPr>
          <a:xfrm>
            <a:off x="15049500" y="1028700"/>
            <a:ext cx="190500" cy="9258300"/>
          </a:xfrm>
          <a:prstGeom prst="rect">
            <a:avLst/>
          </a:prstGeom>
          <a:solidFill>
            <a:srgbClr val="3EDAD8"/>
          </a:solidFill>
        </p:spPr>
      </p:sp>
      <p:sp>
        <p:nvSpPr>
          <p:cNvPr id="5" name="AutoShape 5"/>
          <p:cNvSpPr/>
          <p:nvPr/>
        </p:nvSpPr>
        <p:spPr>
          <a:xfrm>
            <a:off x="0" y="0"/>
            <a:ext cx="190500" cy="9258300"/>
          </a:xfrm>
          <a:prstGeom prst="rect">
            <a:avLst/>
          </a:prstGeom>
          <a:solidFill>
            <a:srgbClr val="3EDAD8"/>
          </a:solidFill>
        </p:spPr>
      </p:sp>
      <p:sp>
        <p:nvSpPr>
          <p:cNvPr id="6" name="TextBox 6"/>
          <p:cNvSpPr txBox="1"/>
          <p:nvPr/>
        </p:nvSpPr>
        <p:spPr>
          <a:xfrm>
            <a:off x="190500" y="1729439"/>
            <a:ext cx="6952527" cy="582930"/>
          </a:xfrm>
          <a:prstGeom prst="rect">
            <a:avLst/>
          </a:prstGeom>
        </p:spPr>
        <p:txBody>
          <a:bodyPr lIns="0" tIns="0" rIns="0" bIns="0" rtlCol="0" anchor="t">
            <a:spAutoFit/>
          </a:bodyPr>
          <a:lstStyle/>
          <a:p>
            <a:pPr algn="ctr">
              <a:lnSpc>
                <a:spcPts val="4680"/>
              </a:lnSpc>
            </a:pPr>
            <a:endParaRPr/>
          </a:p>
        </p:txBody>
      </p:sp>
      <p:sp>
        <p:nvSpPr>
          <p:cNvPr id="7" name="TextBox 7"/>
          <p:cNvSpPr txBox="1"/>
          <p:nvPr/>
        </p:nvSpPr>
        <p:spPr>
          <a:xfrm>
            <a:off x="599952" y="1289688"/>
            <a:ext cx="13657651" cy="785495"/>
          </a:xfrm>
          <a:prstGeom prst="rect">
            <a:avLst/>
          </a:prstGeom>
        </p:spPr>
        <p:txBody>
          <a:bodyPr lIns="0" tIns="0" rIns="0" bIns="0" rtlCol="0" anchor="t">
            <a:spAutoFit/>
          </a:bodyPr>
          <a:lstStyle/>
          <a:p>
            <a:pPr>
              <a:lnSpc>
                <a:spcPts val="6369"/>
              </a:lnSpc>
              <a:spcBef>
                <a:spcPct val="0"/>
              </a:spcBef>
            </a:pPr>
            <a:r>
              <a:rPr lang="en-US" sz="4899">
                <a:solidFill>
                  <a:srgbClr val="FFFFFF"/>
                </a:solidFill>
                <a:latin typeface="Prompt Medium"/>
              </a:rPr>
              <a:t>1.3 Mô tả chức năng bài toán</a:t>
            </a:r>
          </a:p>
        </p:txBody>
      </p:sp>
      <p:sp>
        <p:nvSpPr>
          <p:cNvPr id="8" name="TextBox 8"/>
          <p:cNvSpPr txBox="1"/>
          <p:nvPr/>
        </p:nvSpPr>
        <p:spPr>
          <a:xfrm>
            <a:off x="7015279" y="5411000"/>
            <a:ext cx="8162202" cy="582930"/>
          </a:xfrm>
          <a:prstGeom prst="rect">
            <a:avLst/>
          </a:prstGeom>
        </p:spPr>
        <p:txBody>
          <a:bodyPr lIns="0" tIns="0" rIns="0" bIns="0" rtlCol="0" anchor="t">
            <a:spAutoFit/>
          </a:bodyPr>
          <a:lstStyle/>
          <a:p>
            <a:pPr algn="just">
              <a:lnSpc>
                <a:spcPts val="4680"/>
              </a:lnSpc>
            </a:pPr>
            <a:endParaRPr/>
          </a:p>
        </p:txBody>
      </p:sp>
      <p:sp>
        <p:nvSpPr>
          <p:cNvPr id="9" name="TextBox 9"/>
          <p:cNvSpPr txBox="1"/>
          <p:nvPr/>
        </p:nvSpPr>
        <p:spPr>
          <a:xfrm>
            <a:off x="2005742" y="2579069"/>
            <a:ext cx="2087757" cy="582930"/>
          </a:xfrm>
          <a:prstGeom prst="rect">
            <a:avLst/>
          </a:prstGeom>
        </p:spPr>
        <p:txBody>
          <a:bodyPr lIns="0" tIns="0" rIns="0" bIns="0" rtlCol="0" anchor="t">
            <a:spAutoFit/>
          </a:bodyPr>
          <a:lstStyle/>
          <a:p>
            <a:pPr algn="just">
              <a:lnSpc>
                <a:spcPts val="4680"/>
              </a:lnSpc>
            </a:pPr>
            <a:r>
              <a:rPr lang="en-US" sz="3600" spc="107">
                <a:solidFill>
                  <a:srgbClr val="FFFFFF"/>
                </a:solidFill>
                <a:latin typeface="Clear Sans Bold Bold"/>
              </a:rPr>
              <a:t>QUẢN LÝ </a:t>
            </a:r>
          </a:p>
        </p:txBody>
      </p:sp>
      <p:sp>
        <p:nvSpPr>
          <p:cNvPr id="10" name="TextBox 10"/>
          <p:cNvSpPr txBox="1"/>
          <p:nvPr/>
        </p:nvSpPr>
        <p:spPr>
          <a:xfrm>
            <a:off x="9751349" y="2655970"/>
            <a:ext cx="2690062" cy="582930"/>
          </a:xfrm>
          <a:prstGeom prst="rect">
            <a:avLst/>
          </a:prstGeom>
        </p:spPr>
        <p:txBody>
          <a:bodyPr lIns="0" tIns="0" rIns="0" bIns="0" rtlCol="0" anchor="t">
            <a:spAutoFit/>
          </a:bodyPr>
          <a:lstStyle/>
          <a:p>
            <a:pPr algn="just">
              <a:lnSpc>
                <a:spcPts val="4680"/>
              </a:lnSpc>
            </a:pPr>
            <a:r>
              <a:rPr lang="en-US" sz="3600" spc="107">
                <a:solidFill>
                  <a:srgbClr val="FFFFFF"/>
                </a:solidFill>
                <a:latin typeface="Clear Sans Bold Bold"/>
              </a:rPr>
              <a:t>NHÂN VIÊN </a:t>
            </a:r>
          </a:p>
        </p:txBody>
      </p:sp>
      <p:sp>
        <p:nvSpPr>
          <p:cNvPr id="11" name="TextBox 11"/>
          <p:cNvSpPr txBox="1"/>
          <p:nvPr/>
        </p:nvSpPr>
        <p:spPr>
          <a:xfrm>
            <a:off x="409452" y="428625"/>
            <a:ext cx="9144000"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1: TỔNG QUAN VỀ HỆ THỐNG</a:t>
            </a:r>
          </a:p>
        </p:txBody>
      </p:sp>
      <p:sp>
        <p:nvSpPr>
          <p:cNvPr id="12" name="AutoShape 12"/>
          <p:cNvSpPr/>
          <p:nvPr/>
        </p:nvSpPr>
        <p:spPr>
          <a:xfrm>
            <a:off x="7056427" y="3511315"/>
            <a:ext cx="91824" cy="6439674"/>
          </a:xfrm>
          <a:prstGeom prst="rect">
            <a:avLst/>
          </a:prstGeom>
          <a:solidFill>
            <a:srgbClr val="E9E9E9"/>
          </a:solidFill>
        </p:spPr>
      </p:sp>
      <p:sp>
        <p:nvSpPr>
          <p:cNvPr id="13" name="TextBox 13"/>
          <p:cNvSpPr txBox="1"/>
          <p:nvPr/>
        </p:nvSpPr>
        <p:spPr>
          <a:xfrm>
            <a:off x="599952" y="4046220"/>
            <a:ext cx="5396270" cy="582930"/>
          </a:xfrm>
          <a:prstGeom prst="rect">
            <a:avLst/>
          </a:prstGeom>
        </p:spPr>
        <p:txBody>
          <a:bodyPr lIns="0" tIns="0" rIns="0" bIns="0" rtlCol="0" anchor="t">
            <a:spAutoFit/>
          </a:bodyPr>
          <a:lstStyle/>
          <a:p>
            <a:pPr marL="777240" lvl="1" indent="-388620">
              <a:lnSpc>
                <a:spcPts val="4680"/>
              </a:lnSpc>
              <a:buFont typeface="Arial"/>
              <a:buChar char="•"/>
            </a:pPr>
            <a:r>
              <a:rPr lang="en-US" sz="3600" spc="107">
                <a:solidFill>
                  <a:srgbClr val="FFFFFF"/>
                </a:solidFill>
                <a:latin typeface="Clear Sans Bold Bold"/>
              </a:rPr>
              <a:t>Quản lý nhân viên</a:t>
            </a:r>
          </a:p>
        </p:txBody>
      </p:sp>
      <p:sp>
        <p:nvSpPr>
          <p:cNvPr id="14" name="TextBox 14"/>
          <p:cNvSpPr txBox="1"/>
          <p:nvPr/>
        </p:nvSpPr>
        <p:spPr>
          <a:xfrm>
            <a:off x="599952" y="5324475"/>
            <a:ext cx="5396270" cy="1173480"/>
          </a:xfrm>
          <a:prstGeom prst="rect">
            <a:avLst/>
          </a:prstGeom>
        </p:spPr>
        <p:txBody>
          <a:bodyPr lIns="0" tIns="0" rIns="0" bIns="0" rtlCol="0" anchor="t">
            <a:spAutoFit/>
          </a:bodyPr>
          <a:lstStyle/>
          <a:p>
            <a:pPr marL="777240" lvl="1" indent="-388620">
              <a:lnSpc>
                <a:spcPts val="4680"/>
              </a:lnSpc>
              <a:buFont typeface="Arial"/>
              <a:buChar char="•"/>
            </a:pPr>
            <a:r>
              <a:rPr lang="en-US" sz="3600" spc="107">
                <a:solidFill>
                  <a:srgbClr val="FFFFFF"/>
                </a:solidFill>
                <a:latin typeface="Clear Sans Bold Bold"/>
              </a:rPr>
              <a:t>Quản lý ca làm của nhân viên</a:t>
            </a:r>
          </a:p>
        </p:txBody>
      </p:sp>
      <p:sp>
        <p:nvSpPr>
          <p:cNvPr id="15" name="TextBox 15"/>
          <p:cNvSpPr txBox="1"/>
          <p:nvPr/>
        </p:nvSpPr>
        <p:spPr>
          <a:xfrm>
            <a:off x="599952" y="7136130"/>
            <a:ext cx="5931197" cy="1173480"/>
          </a:xfrm>
          <a:prstGeom prst="rect">
            <a:avLst/>
          </a:prstGeom>
        </p:spPr>
        <p:txBody>
          <a:bodyPr lIns="0" tIns="0" rIns="0" bIns="0" rtlCol="0" anchor="t">
            <a:spAutoFit/>
          </a:bodyPr>
          <a:lstStyle/>
          <a:p>
            <a:pPr marL="777240" lvl="1" indent="-388620">
              <a:lnSpc>
                <a:spcPts val="4680"/>
              </a:lnSpc>
              <a:buFont typeface="Arial"/>
              <a:buChar char="•"/>
            </a:pPr>
            <a:r>
              <a:rPr lang="en-US" sz="3600" spc="107">
                <a:solidFill>
                  <a:srgbClr val="FFFFFF"/>
                </a:solidFill>
                <a:latin typeface="Clear Sans Bold Bold"/>
              </a:rPr>
              <a:t>Đánh giá, xuất báo cáo doanh thu</a:t>
            </a:r>
          </a:p>
        </p:txBody>
      </p:sp>
      <p:sp>
        <p:nvSpPr>
          <p:cNvPr id="16" name="TextBox 16"/>
          <p:cNvSpPr txBox="1"/>
          <p:nvPr/>
        </p:nvSpPr>
        <p:spPr>
          <a:xfrm>
            <a:off x="599952" y="8947785"/>
            <a:ext cx="5931197" cy="582930"/>
          </a:xfrm>
          <a:prstGeom prst="rect">
            <a:avLst/>
          </a:prstGeom>
        </p:spPr>
        <p:txBody>
          <a:bodyPr lIns="0" tIns="0" rIns="0" bIns="0" rtlCol="0" anchor="t">
            <a:spAutoFit/>
          </a:bodyPr>
          <a:lstStyle/>
          <a:p>
            <a:pPr marL="777240" lvl="1" indent="-388620">
              <a:lnSpc>
                <a:spcPts val="4680"/>
              </a:lnSpc>
              <a:buFont typeface="Arial"/>
              <a:buChar char="•"/>
            </a:pPr>
            <a:r>
              <a:rPr lang="en-US" sz="3600" spc="107">
                <a:solidFill>
                  <a:srgbClr val="FFFFFF"/>
                </a:solidFill>
                <a:latin typeface="Clear Sans Bold Bold"/>
              </a:rPr>
              <a:t>Quản lý kho hàng</a:t>
            </a:r>
          </a:p>
        </p:txBody>
      </p:sp>
      <p:sp>
        <p:nvSpPr>
          <p:cNvPr id="17" name="TextBox 17"/>
          <p:cNvSpPr txBox="1"/>
          <p:nvPr/>
        </p:nvSpPr>
        <p:spPr>
          <a:xfrm>
            <a:off x="8119417" y="5210175"/>
            <a:ext cx="5663734" cy="582930"/>
          </a:xfrm>
          <a:prstGeom prst="rect">
            <a:avLst/>
          </a:prstGeom>
        </p:spPr>
        <p:txBody>
          <a:bodyPr lIns="0" tIns="0" rIns="0" bIns="0" rtlCol="0" anchor="t">
            <a:spAutoFit/>
          </a:bodyPr>
          <a:lstStyle/>
          <a:p>
            <a:pPr marL="777240" lvl="1" indent="-388620">
              <a:lnSpc>
                <a:spcPts val="4680"/>
              </a:lnSpc>
              <a:buFont typeface="Arial"/>
              <a:buChar char="•"/>
            </a:pPr>
            <a:r>
              <a:rPr lang="en-US" sz="3600" spc="107">
                <a:solidFill>
                  <a:srgbClr val="FFFFFF"/>
                </a:solidFill>
                <a:latin typeface="Clear Sans Bold Bold"/>
              </a:rPr>
              <a:t>Quản lý khách hàng</a:t>
            </a:r>
          </a:p>
        </p:txBody>
      </p:sp>
      <p:sp>
        <p:nvSpPr>
          <p:cNvPr id="18" name="TextBox 18"/>
          <p:cNvSpPr txBox="1"/>
          <p:nvPr/>
        </p:nvSpPr>
        <p:spPr>
          <a:xfrm>
            <a:off x="8119417" y="4046220"/>
            <a:ext cx="5663734" cy="582930"/>
          </a:xfrm>
          <a:prstGeom prst="rect">
            <a:avLst/>
          </a:prstGeom>
        </p:spPr>
        <p:txBody>
          <a:bodyPr lIns="0" tIns="0" rIns="0" bIns="0" rtlCol="0" anchor="t">
            <a:spAutoFit/>
          </a:bodyPr>
          <a:lstStyle/>
          <a:p>
            <a:pPr marL="777240" lvl="1" indent="-388620">
              <a:lnSpc>
                <a:spcPts val="4680"/>
              </a:lnSpc>
              <a:buFont typeface="Arial"/>
              <a:buChar char="•"/>
            </a:pPr>
            <a:r>
              <a:rPr lang="en-US" sz="3600" spc="107">
                <a:solidFill>
                  <a:srgbClr val="FFFFFF"/>
                </a:solidFill>
                <a:latin typeface="Clear Sans Bold Bold"/>
              </a:rPr>
              <a:t>Chức năng bán hàng</a:t>
            </a:r>
          </a:p>
        </p:txBody>
      </p:sp>
      <p:sp>
        <p:nvSpPr>
          <p:cNvPr id="19" name="TextBox 19"/>
          <p:cNvSpPr txBox="1"/>
          <p:nvPr/>
        </p:nvSpPr>
        <p:spPr>
          <a:xfrm>
            <a:off x="8119417" y="6497002"/>
            <a:ext cx="5663734" cy="582930"/>
          </a:xfrm>
          <a:prstGeom prst="rect">
            <a:avLst/>
          </a:prstGeom>
        </p:spPr>
        <p:txBody>
          <a:bodyPr lIns="0" tIns="0" rIns="0" bIns="0" rtlCol="0" anchor="t">
            <a:spAutoFit/>
          </a:bodyPr>
          <a:lstStyle/>
          <a:p>
            <a:pPr marL="777240" lvl="1" indent="-388620">
              <a:lnSpc>
                <a:spcPts val="4680"/>
              </a:lnSpc>
              <a:buFont typeface="Arial"/>
              <a:buChar char="•"/>
            </a:pPr>
            <a:r>
              <a:rPr lang="en-US" sz="3600" spc="107">
                <a:solidFill>
                  <a:srgbClr val="FFFFFF"/>
                </a:solidFill>
                <a:latin typeface="Clear Sans Bold Bold"/>
              </a:rPr>
              <a:t>Xem doanh thu</a:t>
            </a:r>
          </a:p>
        </p:txBody>
      </p:sp>
      <p:sp>
        <p:nvSpPr>
          <p:cNvPr id="20" name="TextBox 20"/>
          <p:cNvSpPr txBox="1"/>
          <p:nvPr/>
        </p:nvSpPr>
        <p:spPr>
          <a:xfrm>
            <a:off x="8119417" y="7660957"/>
            <a:ext cx="5663734" cy="582930"/>
          </a:xfrm>
          <a:prstGeom prst="rect">
            <a:avLst/>
          </a:prstGeom>
        </p:spPr>
        <p:txBody>
          <a:bodyPr lIns="0" tIns="0" rIns="0" bIns="0" rtlCol="0" anchor="t">
            <a:spAutoFit/>
          </a:bodyPr>
          <a:lstStyle/>
          <a:p>
            <a:pPr marL="777240" lvl="1" indent="-388620">
              <a:lnSpc>
                <a:spcPts val="4680"/>
              </a:lnSpc>
              <a:buFont typeface="Arial"/>
              <a:buChar char="•"/>
            </a:pPr>
            <a:r>
              <a:rPr lang="en-US" sz="3600" spc="107">
                <a:solidFill>
                  <a:srgbClr val="FFFFFF"/>
                </a:solidFill>
                <a:latin typeface="Clear Sans Bold Bold"/>
              </a:rPr>
              <a:t>Đăng ký ca làm việc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Freeform 2"/>
          <p:cNvSpPr/>
          <p:nvPr/>
        </p:nvSpPr>
        <p:spPr>
          <a:xfrm rot="1754742">
            <a:off x="-11664663" y="1812660"/>
            <a:ext cx="26398651" cy="19487005"/>
          </a:xfrm>
          <a:custGeom>
            <a:avLst/>
            <a:gdLst/>
            <a:ahLst/>
            <a:cxnLst/>
            <a:rect l="l" t="t" r="r" b="b"/>
            <a:pathLst>
              <a:path w="26398651" h="19487005">
                <a:moveTo>
                  <a:pt x="0" y="0"/>
                </a:moveTo>
                <a:lnTo>
                  <a:pt x="26398651" y="0"/>
                </a:lnTo>
                <a:lnTo>
                  <a:pt x="26398651" y="19487004"/>
                </a:lnTo>
                <a:lnTo>
                  <a:pt x="0" y="194870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1616823" y="2660316"/>
            <a:ext cx="4681557" cy="3758781"/>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A9E3D7"/>
            </a:solidFill>
          </p:spPr>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4"/>
              <a:stretch>
                <a:fillRect t="-9300" b="-9300"/>
              </a:stretch>
            </a:blipFill>
          </p:spPr>
        </p:sp>
      </p:grpSp>
      <p:grpSp>
        <p:nvGrpSpPr>
          <p:cNvPr id="8" name="Group 8"/>
          <p:cNvGrpSpPr>
            <a:grpSpLocks noChangeAspect="1"/>
          </p:cNvGrpSpPr>
          <p:nvPr/>
        </p:nvGrpSpPr>
        <p:grpSpPr>
          <a:xfrm>
            <a:off x="14785010" y="4938679"/>
            <a:ext cx="3026740" cy="3907137"/>
            <a:chOff x="0" y="0"/>
            <a:chExt cx="1934210" cy="2496820"/>
          </a:xfrm>
        </p:grpSpPr>
        <p:sp>
          <p:nvSpPr>
            <p:cNvPr id="9" name="Freeform 9"/>
            <p:cNvSpPr/>
            <p:nvPr/>
          </p:nvSpPr>
          <p:spPr>
            <a:xfrm>
              <a:off x="0" y="31750"/>
              <a:ext cx="1934210" cy="2346960"/>
            </a:xfrm>
            <a:custGeom>
              <a:avLst/>
              <a:gdLst/>
              <a:ahLst/>
              <a:cxnLst/>
              <a:rect l="l" t="t" r="r" b="b"/>
              <a:pathLst>
                <a:path w="1934210" h="2346960">
                  <a:moveTo>
                    <a:pt x="1934210" y="2346960"/>
                  </a:moveTo>
                  <a:lnTo>
                    <a:pt x="15240" y="2259330"/>
                  </a:lnTo>
                  <a:lnTo>
                    <a:pt x="0" y="74930"/>
                  </a:lnTo>
                  <a:lnTo>
                    <a:pt x="1934210" y="0"/>
                  </a:lnTo>
                  <a:close/>
                </a:path>
              </a:pathLst>
            </a:custGeom>
            <a:solidFill>
              <a:srgbClr val="BFBFBF"/>
            </a:solidFill>
          </p:spPr>
        </p:sp>
        <p:sp>
          <p:nvSpPr>
            <p:cNvPr id="10" name="Freeform 10"/>
            <p:cNvSpPr/>
            <p:nvPr/>
          </p:nvSpPr>
          <p:spPr>
            <a:xfrm>
              <a:off x="1789430" y="1270"/>
              <a:ext cx="125730" cy="2494280"/>
            </a:xfrm>
            <a:custGeom>
              <a:avLst/>
              <a:gdLst/>
              <a:ahLst/>
              <a:cxnLst/>
              <a:rect l="l" t="t" r="r" b="b"/>
              <a:pathLst>
                <a:path w="125730" h="2494280">
                  <a:moveTo>
                    <a:pt x="0" y="2494280"/>
                  </a:moveTo>
                  <a:lnTo>
                    <a:pt x="125730" y="2373630"/>
                  </a:lnTo>
                  <a:lnTo>
                    <a:pt x="125730" y="31750"/>
                  </a:lnTo>
                  <a:lnTo>
                    <a:pt x="0" y="0"/>
                  </a:lnTo>
                  <a:close/>
                </a:path>
              </a:pathLst>
            </a:custGeom>
            <a:solidFill>
              <a:srgbClr val="FAFAFA"/>
            </a:solidFill>
          </p:spPr>
        </p:sp>
        <p:sp>
          <p:nvSpPr>
            <p:cNvPr id="11" name="Freeform 11"/>
            <p:cNvSpPr/>
            <p:nvPr/>
          </p:nvSpPr>
          <p:spPr>
            <a:xfrm>
              <a:off x="0" y="0"/>
              <a:ext cx="1812290" cy="2496820"/>
            </a:xfrm>
            <a:custGeom>
              <a:avLst/>
              <a:gdLst/>
              <a:ahLst/>
              <a:cxnLst/>
              <a:rect l="l" t="t" r="r" b="b"/>
              <a:pathLst>
                <a:path w="1812290" h="2496820">
                  <a:moveTo>
                    <a:pt x="1812290" y="2496820"/>
                  </a:moveTo>
                  <a:lnTo>
                    <a:pt x="0" y="2404110"/>
                  </a:lnTo>
                  <a:lnTo>
                    <a:pt x="0" y="92710"/>
                  </a:lnTo>
                  <a:lnTo>
                    <a:pt x="1812290" y="0"/>
                  </a:lnTo>
                  <a:close/>
                </a:path>
              </a:pathLst>
            </a:custGeom>
            <a:solidFill>
              <a:srgbClr val="E9E9E9"/>
            </a:solidFill>
          </p:spPr>
        </p:sp>
        <p:sp>
          <p:nvSpPr>
            <p:cNvPr id="12" name="Freeform 12"/>
            <p:cNvSpPr/>
            <p:nvPr/>
          </p:nvSpPr>
          <p:spPr>
            <a:xfrm>
              <a:off x="31750" y="88900"/>
              <a:ext cx="31750" cy="2319020"/>
            </a:xfrm>
            <a:custGeom>
              <a:avLst/>
              <a:gdLst/>
              <a:ahLst/>
              <a:cxnLst/>
              <a:rect l="l" t="t" r="r" b="b"/>
              <a:pathLst>
                <a:path w="31750" h="2319020">
                  <a:moveTo>
                    <a:pt x="31750" y="2319020"/>
                  </a:moveTo>
                  <a:lnTo>
                    <a:pt x="0" y="2316480"/>
                  </a:lnTo>
                  <a:lnTo>
                    <a:pt x="0" y="2540"/>
                  </a:lnTo>
                  <a:lnTo>
                    <a:pt x="31750" y="0"/>
                  </a:lnTo>
                  <a:close/>
                </a:path>
              </a:pathLst>
            </a:custGeom>
            <a:solidFill>
              <a:srgbClr val="CCCCCC"/>
            </a:solidFill>
          </p:spPr>
        </p:sp>
        <p:sp>
          <p:nvSpPr>
            <p:cNvPr id="13" name="Freeform 13"/>
            <p:cNvSpPr/>
            <p:nvPr/>
          </p:nvSpPr>
          <p:spPr>
            <a:xfrm>
              <a:off x="114300" y="54610"/>
              <a:ext cx="1637030" cy="2387600"/>
            </a:xfrm>
            <a:custGeom>
              <a:avLst/>
              <a:gdLst/>
              <a:ahLst/>
              <a:cxnLst/>
              <a:rect l="l" t="t" r="r" b="b"/>
              <a:pathLst>
                <a:path w="1637030" h="2387600">
                  <a:moveTo>
                    <a:pt x="1637030" y="2387600"/>
                  </a:moveTo>
                  <a:lnTo>
                    <a:pt x="0" y="2307590"/>
                  </a:lnTo>
                  <a:lnTo>
                    <a:pt x="0" y="80010"/>
                  </a:lnTo>
                  <a:lnTo>
                    <a:pt x="1637030" y="0"/>
                  </a:lnTo>
                  <a:close/>
                </a:path>
              </a:pathLst>
            </a:custGeom>
            <a:blipFill>
              <a:blip r:embed="rId5"/>
              <a:stretch>
                <a:fillRect l="-59455" r="-59455"/>
              </a:stretch>
            </a:blipFill>
          </p:spPr>
        </p:sp>
      </p:grpSp>
      <p:sp>
        <p:nvSpPr>
          <p:cNvPr id="14" name="Freeform 14"/>
          <p:cNvSpPr/>
          <p:nvPr/>
        </p:nvSpPr>
        <p:spPr>
          <a:xfrm>
            <a:off x="11527618" y="7494745"/>
            <a:ext cx="2702142" cy="2702142"/>
          </a:xfrm>
          <a:custGeom>
            <a:avLst/>
            <a:gdLst/>
            <a:ahLst/>
            <a:cxnLst/>
            <a:rect l="l" t="t" r="r" b="b"/>
            <a:pathLst>
              <a:path w="2702142" h="2702142">
                <a:moveTo>
                  <a:pt x="0" y="0"/>
                </a:moveTo>
                <a:lnTo>
                  <a:pt x="2702142" y="0"/>
                </a:lnTo>
                <a:lnTo>
                  <a:pt x="2702142" y="2702142"/>
                </a:lnTo>
                <a:lnTo>
                  <a:pt x="0" y="27021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4</a:t>
            </a:r>
          </a:p>
        </p:txBody>
      </p:sp>
      <p:sp>
        <p:nvSpPr>
          <p:cNvPr id="16" name="TextBox 16"/>
          <p:cNvSpPr txBox="1"/>
          <p:nvPr/>
        </p:nvSpPr>
        <p:spPr>
          <a:xfrm>
            <a:off x="0" y="1848502"/>
            <a:ext cx="6952527" cy="582930"/>
          </a:xfrm>
          <a:prstGeom prst="rect">
            <a:avLst/>
          </a:prstGeom>
        </p:spPr>
        <p:txBody>
          <a:bodyPr lIns="0" tIns="0" rIns="0" bIns="0" rtlCol="0" anchor="t">
            <a:spAutoFit/>
          </a:bodyPr>
          <a:lstStyle/>
          <a:p>
            <a:pPr algn="ctr">
              <a:lnSpc>
                <a:spcPts val="4680"/>
              </a:lnSpc>
            </a:pPr>
            <a:endParaRPr/>
          </a:p>
        </p:txBody>
      </p:sp>
      <p:sp>
        <p:nvSpPr>
          <p:cNvPr id="17" name="TextBox 17"/>
          <p:cNvSpPr txBox="1"/>
          <p:nvPr/>
        </p:nvSpPr>
        <p:spPr>
          <a:xfrm>
            <a:off x="409452" y="1408750"/>
            <a:ext cx="13657651" cy="785495"/>
          </a:xfrm>
          <a:prstGeom prst="rect">
            <a:avLst/>
          </a:prstGeom>
        </p:spPr>
        <p:txBody>
          <a:bodyPr lIns="0" tIns="0" rIns="0" bIns="0" rtlCol="0" anchor="t">
            <a:spAutoFit/>
          </a:bodyPr>
          <a:lstStyle/>
          <a:p>
            <a:pPr>
              <a:lnSpc>
                <a:spcPts val="6369"/>
              </a:lnSpc>
              <a:spcBef>
                <a:spcPct val="0"/>
              </a:spcBef>
            </a:pPr>
            <a:r>
              <a:rPr lang="en-US" sz="4899">
                <a:solidFill>
                  <a:srgbClr val="FFFFFF"/>
                </a:solidFill>
                <a:latin typeface="Prompt Medium"/>
              </a:rPr>
              <a:t>1.4 Quản lý lợi nhuận</a:t>
            </a:r>
          </a:p>
        </p:txBody>
      </p:sp>
      <p:grpSp>
        <p:nvGrpSpPr>
          <p:cNvPr id="18" name="Group 18"/>
          <p:cNvGrpSpPr/>
          <p:nvPr/>
        </p:nvGrpSpPr>
        <p:grpSpPr>
          <a:xfrm>
            <a:off x="510503" y="2431432"/>
            <a:ext cx="10461865" cy="2350753"/>
            <a:chOff x="0" y="0"/>
            <a:chExt cx="13949153" cy="3134337"/>
          </a:xfrm>
        </p:grpSpPr>
        <p:sp>
          <p:nvSpPr>
            <p:cNvPr id="19" name="TextBox 19"/>
            <p:cNvSpPr txBox="1"/>
            <p:nvPr/>
          </p:nvSpPr>
          <p:spPr>
            <a:xfrm>
              <a:off x="0" y="-28575"/>
              <a:ext cx="13740079" cy="671119"/>
            </a:xfrm>
            <a:prstGeom prst="rect">
              <a:avLst/>
            </a:prstGeom>
          </p:spPr>
          <p:txBody>
            <a:bodyPr lIns="0" tIns="0" rIns="0" bIns="0" rtlCol="0" anchor="t">
              <a:spAutoFit/>
            </a:bodyPr>
            <a:lstStyle/>
            <a:p>
              <a:pPr>
                <a:lnSpc>
                  <a:spcPts val="4131"/>
                </a:lnSpc>
              </a:pPr>
              <a:r>
                <a:rPr lang="en-US" sz="3178" spc="95">
                  <a:solidFill>
                    <a:srgbClr val="37C9EF"/>
                  </a:solidFill>
                  <a:latin typeface="Clear Sans Bold"/>
                </a:rPr>
                <a:t> QUẢN LÝ DOANH THU</a:t>
              </a:r>
            </a:p>
          </p:txBody>
        </p:sp>
        <p:sp>
          <p:nvSpPr>
            <p:cNvPr id="20" name="TextBox 20"/>
            <p:cNvSpPr txBox="1"/>
            <p:nvPr/>
          </p:nvSpPr>
          <p:spPr>
            <a:xfrm>
              <a:off x="209074" y="861726"/>
              <a:ext cx="13740079" cy="2272611"/>
            </a:xfrm>
            <a:prstGeom prst="rect">
              <a:avLst/>
            </a:prstGeom>
          </p:spPr>
          <p:txBody>
            <a:bodyPr lIns="0" tIns="0" rIns="0" bIns="0" rtlCol="0" anchor="t">
              <a:spAutoFit/>
            </a:bodyPr>
            <a:lstStyle/>
            <a:p>
              <a:pPr algn="just">
                <a:lnSpc>
                  <a:spcPts val="3457"/>
                </a:lnSpc>
              </a:pPr>
              <a:r>
                <a:rPr lang="en-US" sz="2469" spc="123">
                  <a:solidFill>
                    <a:srgbClr val="FFFFFF"/>
                  </a:solidFill>
                  <a:latin typeface="Arimo"/>
                </a:rPr>
                <a:t>Công thức tính tổng doanh thu theo ngày: Tổng doanh thu ngày = Ʃ (đơn giá từng sản phẩm x số lượng sản phẩm đó bán được trong ngày )</a:t>
              </a:r>
            </a:p>
            <a:p>
              <a:pPr algn="just">
                <a:lnSpc>
                  <a:spcPts val="3457"/>
                </a:lnSpc>
              </a:pPr>
              <a:endParaRPr lang="en-US" sz="2469" spc="123">
                <a:solidFill>
                  <a:srgbClr val="FFFFFF"/>
                </a:solidFill>
                <a:latin typeface="Arimo"/>
              </a:endParaRPr>
            </a:p>
          </p:txBody>
        </p:sp>
      </p:grpSp>
      <p:sp>
        <p:nvSpPr>
          <p:cNvPr id="21" name="TextBox 21"/>
          <p:cNvSpPr txBox="1"/>
          <p:nvPr/>
        </p:nvSpPr>
        <p:spPr>
          <a:xfrm>
            <a:off x="409452" y="428625"/>
            <a:ext cx="9144000" cy="600075"/>
          </a:xfrm>
          <a:prstGeom prst="rect">
            <a:avLst/>
          </a:prstGeom>
        </p:spPr>
        <p:txBody>
          <a:bodyPr lIns="0" tIns="0" rIns="0" bIns="0" rtlCol="0" anchor="t">
            <a:spAutoFit/>
          </a:bodyPr>
          <a:lstStyle/>
          <a:p>
            <a:pPr>
              <a:lnSpc>
                <a:spcPts val="4799"/>
              </a:lnSpc>
            </a:pPr>
            <a:r>
              <a:rPr lang="en-US" sz="3999" spc="39">
                <a:solidFill>
                  <a:srgbClr val="FFFFFF"/>
                </a:solidFill>
                <a:latin typeface="Prompt Bold"/>
              </a:rPr>
              <a:t>PHẦN 1: TỔNG QUAN VỀ HỆ THỐNG</a:t>
            </a:r>
          </a:p>
        </p:txBody>
      </p:sp>
      <p:grpSp>
        <p:nvGrpSpPr>
          <p:cNvPr id="22" name="Group 22"/>
          <p:cNvGrpSpPr/>
          <p:nvPr/>
        </p:nvGrpSpPr>
        <p:grpSpPr>
          <a:xfrm>
            <a:off x="510503" y="5042116"/>
            <a:ext cx="10461865" cy="1898529"/>
            <a:chOff x="0" y="0"/>
            <a:chExt cx="13949153" cy="2531372"/>
          </a:xfrm>
        </p:grpSpPr>
        <p:sp>
          <p:nvSpPr>
            <p:cNvPr id="23" name="TextBox 23"/>
            <p:cNvSpPr txBox="1"/>
            <p:nvPr/>
          </p:nvSpPr>
          <p:spPr>
            <a:xfrm>
              <a:off x="0" y="-19050"/>
              <a:ext cx="13740079" cy="622117"/>
            </a:xfrm>
            <a:prstGeom prst="rect">
              <a:avLst/>
            </a:prstGeom>
          </p:spPr>
          <p:txBody>
            <a:bodyPr lIns="0" tIns="0" rIns="0" bIns="0" rtlCol="0" anchor="t">
              <a:spAutoFit/>
            </a:bodyPr>
            <a:lstStyle/>
            <a:p>
              <a:pPr>
                <a:lnSpc>
                  <a:spcPts val="3877"/>
                </a:lnSpc>
              </a:pPr>
              <a:r>
                <a:rPr lang="en-US" sz="2982" spc="89">
                  <a:solidFill>
                    <a:srgbClr val="37C9EF"/>
                  </a:solidFill>
                  <a:latin typeface="Clear Sans Bold Bold"/>
                </a:rPr>
                <a:t>QUẢN LÝ CHI PHÍ</a:t>
              </a:r>
            </a:p>
          </p:txBody>
        </p:sp>
        <p:sp>
          <p:nvSpPr>
            <p:cNvPr id="24" name="TextBox 24"/>
            <p:cNvSpPr txBox="1"/>
            <p:nvPr/>
          </p:nvSpPr>
          <p:spPr>
            <a:xfrm>
              <a:off x="209074" y="805273"/>
              <a:ext cx="13740079" cy="1726099"/>
            </a:xfrm>
            <a:prstGeom prst="rect">
              <a:avLst/>
            </a:prstGeom>
          </p:spPr>
          <p:txBody>
            <a:bodyPr lIns="0" tIns="0" rIns="0" bIns="0" rtlCol="0" anchor="t">
              <a:spAutoFit/>
            </a:bodyPr>
            <a:lstStyle/>
            <a:p>
              <a:pPr algn="just">
                <a:lnSpc>
                  <a:spcPts val="3457"/>
                </a:lnSpc>
              </a:pPr>
              <a:r>
                <a:rPr lang="en-US" sz="2469" spc="123">
                  <a:solidFill>
                    <a:srgbClr val="FFFFFF"/>
                  </a:solidFill>
                  <a:latin typeface="Arimo"/>
                </a:rPr>
                <a:t>Công thức tính tiền nguyên liệu theo tháng: Tiền nguyên liệu mỗi tháng = Ʃ (đơn giá từng nguyên liệu x số lượng nguyên liệu đã mua trong tháng)</a:t>
              </a:r>
            </a:p>
          </p:txBody>
        </p:sp>
      </p:grpSp>
      <p:grpSp>
        <p:nvGrpSpPr>
          <p:cNvPr id="25" name="Group 25"/>
          <p:cNvGrpSpPr/>
          <p:nvPr/>
        </p:nvGrpSpPr>
        <p:grpSpPr>
          <a:xfrm>
            <a:off x="510503" y="7759043"/>
            <a:ext cx="10461865" cy="1460379"/>
            <a:chOff x="0" y="0"/>
            <a:chExt cx="13949153" cy="1947172"/>
          </a:xfrm>
        </p:grpSpPr>
        <p:sp>
          <p:nvSpPr>
            <p:cNvPr id="26" name="TextBox 26"/>
            <p:cNvSpPr txBox="1"/>
            <p:nvPr/>
          </p:nvSpPr>
          <p:spPr>
            <a:xfrm>
              <a:off x="0" y="-19050"/>
              <a:ext cx="13740079" cy="622117"/>
            </a:xfrm>
            <a:prstGeom prst="rect">
              <a:avLst/>
            </a:prstGeom>
          </p:spPr>
          <p:txBody>
            <a:bodyPr lIns="0" tIns="0" rIns="0" bIns="0" rtlCol="0" anchor="t">
              <a:spAutoFit/>
            </a:bodyPr>
            <a:lstStyle/>
            <a:p>
              <a:pPr>
                <a:lnSpc>
                  <a:spcPts val="3877"/>
                </a:lnSpc>
              </a:pPr>
              <a:r>
                <a:rPr lang="en-US" sz="2982" spc="89">
                  <a:solidFill>
                    <a:srgbClr val="37C9EF"/>
                  </a:solidFill>
                  <a:latin typeface="Clear Sans Bold Bold"/>
                </a:rPr>
                <a:t>CÁCH TÍNH LỢI NHUẬN</a:t>
              </a:r>
            </a:p>
          </p:txBody>
        </p:sp>
        <p:sp>
          <p:nvSpPr>
            <p:cNvPr id="27" name="TextBox 27"/>
            <p:cNvSpPr txBox="1"/>
            <p:nvPr/>
          </p:nvSpPr>
          <p:spPr>
            <a:xfrm>
              <a:off x="209074" y="805273"/>
              <a:ext cx="13740079" cy="1141899"/>
            </a:xfrm>
            <a:prstGeom prst="rect">
              <a:avLst/>
            </a:prstGeom>
          </p:spPr>
          <p:txBody>
            <a:bodyPr lIns="0" tIns="0" rIns="0" bIns="0" rtlCol="0" anchor="t">
              <a:spAutoFit/>
            </a:bodyPr>
            <a:lstStyle/>
            <a:p>
              <a:pPr algn="just">
                <a:lnSpc>
                  <a:spcPts val="3457"/>
                </a:lnSpc>
              </a:pPr>
              <a:r>
                <a:rPr lang="en-US" sz="2469" spc="123">
                  <a:solidFill>
                    <a:srgbClr val="FFFFFF"/>
                  </a:solidFill>
                  <a:latin typeface="Arimo"/>
                </a:rPr>
                <a:t>Lợi nhuận/1 tháng = Tổng doanh thu/1 tháng - Tổng chi phí/1 tháng</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Freeform 2"/>
          <p:cNvSpPr/>
          <p:nvPr/>
        </p:nvSpPr>
        <p:spPr>
          <a:xfrm rot="1754742">
            <a:off x="-13397103" y="166729"/>
            <a:ext cx="26398651" cy="19487005"/>
          </a:xfrm>
          <a:custGeom>
            <a:avLst/>
            <a:gdLst/>
            <a:ahLst/>
            <a:cxnLst/>
            <a:rect l="l" t="t" r="r" b="b"/>
            <a:pathLst>
              <a:path w="26398651" h="19487005">
                <a:moveTo>
                  <a:pt x="0" y="0"/>
                </a:moveTo>
                <a:lnTo>
                  <a:pt x="26398651" y="0"/>
                </a:lnTo>
                <a:lnTo>
                  <a:pt x="26398651" y="19487004"/>
                </a:lnTo>
                <a:lnTo>
                  <a:pt x="0" y="194870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84174" y="3239432"/>
            <a:ext cx="7981815" cy="5317884"/>
          </a:xfrm>
          <a:custGeom>
            <a:avLst/>
            <a:gdLst/>
            <a:ahLst/>
            <a:cxnLst/>
            <a:rect l="l" t="t" r="r" b="b"/>
            <a:pathLst>
              <a:path w="7981815" h="5317884">
                <a:moveTo>
                  <a:pt x="0" y="0"/>
                </a:moveTo>
                <a:lnTo>
                  <a:pt x="7981815" y="0"/>
                </a:lnTo>
                <a:lnTo>
                  <a:pt x="7981815" y="5317885"/>
                </a:lnTo>
                <a:lnTo>
                  <a:pt x="0" y="5317885"/>
                </a:lnTo>
                <a:lnTo>
                  <a:pt x="0" y="0"/>
                </a:lnTo>
                <a:close/>
              </a:path>
            </a:pathLst>
          </a:custGeom>
          <a:blipFill>
            <a:blip r:embed="rId4"/>
            <a:stretch>
              <a:fillRect/>
            </a:stretch>
          </a:blipFill>
        </p:spPr>
      </p:sp>
      <p:grpSp>
        <p:nvGrpSpPr>
          <p:cNvPr id="4" name="Group 4"/>
          <p:cNvGrpSpPr/>
          <p:nvPr/>
        </p:nvGrpSpPr>
        <p:grpSpPr>
          <a:xfrm>
            <a:off x="299677" y="1346529"/>
            <a:ext cx="10508607" cy="8584541"/>
            <a:chOff x="0" y="0"/>
            <a:chExt cx="14011476" cy="11446055"/>
          </a:xfrm>
        </p:grpSpPr>
        <p:sp>
          <p:nvSpPr>
            <p:cNvPr id="5" name="TextBox 5"/>
            <p:cNvSpPr txBox="1"/>
            <p:nvPr/>
          </p:nvSpPr>
          <p:spPr>
            <a:xfrm>
              <a:off x="0" y="-47625"/>
              <a:ext cx="11640681" cy="105515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PHẦN 2</a:t>
              </a:r>
            </a:p>
          </p:txBody>
        </p:sp>
        <p:sp>
          <p:nvSpPr>
            <p:cNvPr id="6" name="TextBox 6"/>
            <p:cNvSpPr txBox="1"/>
            <p:nvPr/>
          </p:nvSpPr>
          <p:spPr>
            <a:xfrm>
              <a:off x="0" y="1347396"/>
              <a:ext cx="14011476" cy="36671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Prompt Bold"/>
                </a:rPr>
                <a:t>PHÂN TÍCH THIẾT KẾ HỆ THỐNG</a:t>
              </a:r>
            </a:p>
          </p:txBody>
        </p:sp>
        <p:sp>
          <p:nvSpPr>
            <p:cNvPr id="7" name="TextBox 7"/>
            <p:cNvSpPr txBox="1"/>
            <p:nvPr/>
          </p:nvSpPr>
          <p:spPr>
            <a:xfrm>
              <a:off x="0" y="5515155"/>
              <a:ext cx="8683168" cy="5930900"/>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Prompt Medium"/>
                </a:rPr>
                <a:t>Thiết kế cơ sở dữ liệu mức quan niệm</a:t>
              </a:r>
            </a:p>
            <a:p>
              <a:pPr marL="647700" lvl="1" indent="-323850">
                <a:lnSpc>
                  <a:spcPts val="3900"/>
                </a:lnSpc>
                <a:buFont typeface="Arial"/>
                <a:buChar char="•"/>
              </a:pPr>
              <a:r>
                <a:rPr lang="en-US" sz="3000">
                  <a:solidFill>
                    <a:srgbClr val="FFFFFF"/>
                  </a:solidFill>
                  <a:latin typeface="Prompt Medium"/>
                </a:rPr>
                <a:t>Thiết kế cơ sở dữ liệu mức logic</a:t>
              </a:r>
            </a:p>
            <a:p>
              <a:pPr marL="647700" lvl="1" indent="-323850">
                <a:lnSpc>
                  <a:spcPts val="3900"/>
                </a:lnSpc>
                <a:buFont typeface="Arial"/>
                <a:buChar char="•"/>
              </a:pPr>
              <a:r>
                <a:rPr lang="en-US" sz="3000">
                  <a:solidFill>
                    <a:srgbClr val="FFFFFF"/>
                  </a:solidFill>
                  <a:latin typeface="Prompt Medium"/>
                </a:rPr>
                <a:t>Các ràng buộc cần có</a:t>
              </a:r>
            </a:p>
            <a:p>
              <a:pPr marL="647700" lvl="1" indent="-323850">
                <a:lnSpc>
                  <a:spcPts val="3900"/>
                </a:lnSpc>
                <a:buFont typeface="Arial"/>
                <a:buChar char="•"/>
              </a:pPr>
              <a:r>
                <a:rPr lang="en-US" sz="3000">
                  <a:solidFill>
                    <a:srgbClr val="FFFFFF"/>
                  </a:solidFill>
                  <a:latin typeface="Prompt Medium"/>
                </a:rPr>
                <a:t>Cài đặt CSDL và các ràng buộc</a:t>
              </a:r>
            </a:p>
            <a:p>
              <a:pPr marL="647700" lvl="1" indent="-323850">
                <a:lnSpc>
                  <a:spcPts val="3900"/>
                </a:lnSpc>
                <a:buFont typeface="Arial"/>
                <a:buChar char="•"/>
              </a:pPr>
              <a:r>
                <a:rPr lang="en-US" sz="3000">
                  <a:solidFill>
                    <a:srgbClr val="FFFFFF"/>
                  </a:solidFill>
                  <a:latin typeface="Prompt Medium"/>
                </a:rPr>
                <a:t>View</a:t>
              </a:r>
            </a:p>
            <a:p>
              <a:pPr marL="647700" lvl="1" indent="-323850">
                <a:lnSpc>
                  <a:spcPts val="3900"/>
                </a:lnSpc>
                <a:buFont typeface="Arial"/>
                <a:buChar char="•"/>
              </a:pPr>
              <a:r>
                <a:rPr lang="en-US" sz="3000">
                  <a:solidFill>
                    <a:srgbClr val="FFFFFF"/>
                  </a:solidFill>
                  <a:latin typeface="Prompt Medium"/>
                </a:rPr>
                <a:t>Trigger</a:t>
              </a:r>
            </a:p>
          </p:txBody>
        </p:sp>
      </p:grpSp>
      <p:sp>
        <p:nvSpPr>
          <p:cNvPr id="8" name="TextBox 8"/>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1087</Words>
  <Application>Microsoft Office PowerPoint</Application>
  <PresentationFormat>Custom</PresentationFormat>
  <Paragraphs>169</Paragraphs>
  <Slides>25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Calibri</vt:lpstr>
      <vt:lpstr>Clear Sans Bold Bold</vt:lpstr>
      <vt:lpstr>Prompt Bold</vt:lpstr>
      <vt:lpstr>Arimo</vt:lpstr>
      <vt:lpstr>Noto Serif Display Black</vt:lpstr>
      <vt:lpstr>Arial</vt:lpstr>
      <vt:lpstr>Prompt Medium</vt:lpstr>
      <vt:lpstr>Prompt Medium Bold</vt:lpstr>
      <vt:lpstr>Prompt Light</vt:lpstr>
      <vt:lpstr>Prompt Light Bold</vt:lpstr>
      <vt:lpstr>Arimo Bold</vt:lpstr>
      <vt:lpstr>Clear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 REPORT: Quản lý quán trà sữa </dc:title>
  <cp:lastModifiedBy>nuthanmaymanahihi@gmail.com</cp:lastModifiedBy>
  <cp:revision>2</cp:revision>
  <dcterms:created xsi:type="dcterms:W3CDTF">2006-08-16T00:00:00Z</dcterms:created>
  <dcterms:modified xsi:type="dcterms:W3CDTF">2023-11-23T00:37:11Z</dcterms:modified>
  <dc:identifier>DAFV8dJsIxc</dc:identifier>
</cp:coreProperties>
</file>